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8" r:id="rId3"/>
    <p:sldId id="257" r:id="rId4"/>
    <p:sldId id="258" r:id="rId5"/>
    <p:sldId id="330" r:id="rId6"/>
    <p:sldId id="328" r:id="rId7"/>
    <p:sldId id="329" r:id="rId8"/>
    <p:sldId id="259" r:id="rId9"/>
    <p:sldId id="331" r:id="rId10"/>
    <p:sldId id="261" r:id="rId11"/>
    <p:sldId id="263" r:id="rId12"/>
    <p:sldId id="264" r:id="rId13"/>
    <p:sldId id="262" r:id="rId14"/>
    <p:sldId id="302" r:id="rId15"/>
    <p:sldId id="304" r:id="rId16"/>
    <p:sldId id="265" r:id="rId17"/>
    <p:sldId id="266" r:id="rId18"/>
    <p:sldId id="267" r:id="rId19"/>
    <p:sldId id="268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81" r:id="rId29"/>
    <p:sldId id="282" r:id="rId30"/>
    <p:sldId id="283" r:id="rId31"/>
    <p:sldId id="285" r:id="rId32"/>
    <p:sldId id="316" r:id="rId33"/>
    <p:sldId id="318" r:id="rId34"/>
    <p:sldId id="317" r:id="rId35"/>
    <p:sldId id="319" r:id="rId36"/>
    <p:sldId id="321" r:id="rId37"/>
    <p:sldId id="320" r:id="rId38"/>
    <p:sldId id="322" r:id="rId39"/>
    <p:sldId id="323" r:id="rId40"/>
    <p:sldId id="324" r:id="rId41"/>
    <p:sldId id="325" r:id="rId42"/>
    <p:sldId id="326" r:id="rId43"/>
    <p:sldId id="289" r:id="rId4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89BDA-5185-4E1F-81C9-CE52E7382CFF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CDB7F-7B8D-473B-90D8-AEEA010288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03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48753-C9B3-4B29-906A-0CB27D1F7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6140CA-38FD-4374-8897-ABDE9B877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F788AA-7388-4E15-A3F0-60F0D079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AE8-14B4-415F-B255-BB1B78827005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6DDD64D-770F-4228-AEEC-33214FE5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34CDAF-3191-4CA4-B75C-E5329989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139B-A5BF-46E9-9816-B895B15274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319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D393C-0186-4B0F-B55E-A25B5740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2FB8ADB-3D0A-4851-8D08-B05441A4A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CB7526-5855-4A1F-AE4F-AFD26972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AE8-14B4-415F-B255-BB1B78827005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1320D6-01FB-4F8F-9727-B5F1B120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51D713-DB4F-45CA-9E0D-E0E749EB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139B-A5BF-46E9-9816-B895B15274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9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EA97C1F-1543-4738-823F-2AF1D46D4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081AAB1-14B2-4F7C-AD9C-34D62CC9E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1513C2-3A10-4DAB-9EA0-D5F22EAE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AE8-14B4-415F-B255-BB1B78827005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B078EB-3B7F-4A75-A88D-D4B4E3B3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BE8850D-8AA4-41AC-8C81-A883ED95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139B-A5BF-46E9-9816-B895B15274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30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2DA282-A325-4E9B-AF88-E5D8A532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232442-A4B3-452C-AE72-771695578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6A3016-5BEE-4B96-BE61-3A200E17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AE8-14B4-415F-B255-BB1B78827005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193F48-DAC7-4C64-919A-8B210BD9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E21D591-FD93-4BB1-9D0A-5577829A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139B-A5BF-46E9-9816-B895B15274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01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8F8135-CE5B-41AC-9889-5DE1B816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DA2642E-CEB3-4E71-9BE5-4285927EE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C54943-6CEB-463D-A535-E21611BD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AE8-14B4-415F-B255-BB1B78827005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27E662-1677-4C7E-81A1-31E73A21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F55E20-0542-4A84-BD96-8B82F2AA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139B-A5BF-46E9-9816-B895B15274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75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48FD07-999E-4225-AD7A-2E1E1387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82422E-A257-40EB-924E-490738D3A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E3088EA-68CC-470A-9AC2-38A2AE9E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9DB1454-59D9-46FE-BD53-41E627C1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AE8-14B4-415F-B255-BB1B78827005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CA610B0-E126-4154-8A96-B4CAAA30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72464E4-934E-4847-BDA4-AAD5B86C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139B-A5BF-46E9-9816-B895B15274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964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D706FD-467C-4DB1-B61C-4675E095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EC33565-19D9-466A-A5C4-D693B9418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BDD2B5-BB40-42B9-BD96-B82960CF5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DA172FF-DDE3-4803-BF03-3B1BFFD16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95C7F5A-83F9-43BE-B5D0-856C6BC19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1B41BED-7053-49D9-B44C-9EF1C860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AE8-14B4-415F-B255-BB1B78827005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0D76804-B662-42D6-BA8D-41895628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23FE364-E4E7-4AC2-8B70-B2C28DE8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139B-A5BF-46E9-9816-B895B15274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475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AF500E-CEF8-4C66-A703-A9CF6734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9269399-0D41-4770-AFF0-5E023060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AE8-14B4-415F-B255-BB1B78827005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A1B97D3-4BE4-4186-8658-921984D2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B473533-CFED-4606-AFA4-88F6A297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139B-A5BF-46E9-9816-B895B15274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933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6FDF817-13D4-4C64-9606-A01DE9D3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AE8-14B4-415F-B255-BB1B78827005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C245170-C781-4CDC-8298-C605C02B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52534C9-41AF-4510-9050-32DEC2B1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139B-A5BF-46E9-9816-B895B15274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922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CA010E-E199-424C-B1FA-A75E73BC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C46C-8F44-4BA4-A1D6-94E50A745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08679AE-7A62-4253-B4C9-4DFAC665B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D6BF91-F0CE-44DA-9828-DEBB573A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AE8-14B4-415F-B255-BB1B78827005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C42ADC3-65E1-4FF7-B0B6-56692918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467DF2E-0092-48FB-9CD3-9FAF81C6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139B-A5BF-46E9-9816-B895B15274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535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2D4CAF-87BD-432D-9016-FD336C26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DE99A60-13FC-465F-B17F-719A93283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D388BB5-9966-436A-9CE2-236D7B54A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1009ED-E0FF-4B56-8187-A4E94F57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AE8-14B4-415F-B255-BB1B78827005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88B166C-B3EC-4D28-A8CC-5218BD0B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19174E5-006C-45F3-BEB4-8DCB0BD3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139B-A5BF-46E9-9816-B895B15274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47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6548E2D-6299-408C-94DA-219A7943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F707788-26DF-4B6D-94CB-274115DCF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B110A2-1CB0-404F-A3BE-1B5234C63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DAE8-14B4-415F-B255-BB1B78827005}" type="datetimeFigureOut">
              <a:rPr lang="hr-HR" smtClean="0"/>
              <a:t>25.4.2021.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C154B8-B5B7-4619-A991-BED8200E5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0D316B-D431-497F-BA6D-0748AFCF5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1139B-A5BF-46E9-9816-B895B15274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146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iTLu5Yfu1k" TargetMode="Externa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HM9CcUuq3v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emf"/><Relationship Id="rId7" Type="http://schemas.openxmlformats.org/officeDocument/2006/relationships/image" Target="../media/image6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.gov/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globe.h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756778-BBF6-4BA5-933E-7A3C6364D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092" y="2557849"/>
            <a:ext cx="9036908" cy="952114"/>
          </a:xfrm>
        </p:spPr>
        <p:txBody>
          <a:bodyPr/>
          <a:lstStyle/>
          <a:p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C9F3E7-487C-4650-83D5-2CC4E01AF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686" y="3861786"/>
            <a:ext cx="10305536" cy="2810863"/>
          </a:xfrm>
        </p:spPr>
        <p:txBody>
          <a:bodyPr>
            <a:normAutofit/>
          </a:bodyPr>
          <a:lstStyle/>
          <a:p>
            <a:endParaRPr lang="hr-HR" sz="4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b="1" dirty="0">
                <a:solidFill>
                  <a:srgbClr val="0070C0"/>
                </a:solidFill>
                <a:cs typeface="Arial" panose="020B0604020202020204" pitchFamily="34" charset="0"/>
              </a:rPr>
              <a:t>Zajednički GLOBE on-line trening</a:t>
            </a:r>
          </a:p>
          <a:p>
            <a:r>
              <a:rPr lang="hr-HR" sz="2000" b="1" dirty="0">
                <a:solidFill>
                  <a:srgbClr val="0070C0"/>
                </a:solidFill>
                <a:cs typeface="Arial" panose="020B0604020202020204" pitchFamily="34" charset="0"/>
              </a:rPr>
              <a:t>Sjeverna Makedonija   &amp;   Hrvatska   &amp;   Slovenija</a:t>
            </a:r>
          </a:p>
          <a:p>
            <a:endParaRPr lang="hr-HR" sz="2000" dirty="0"/>
          </a:p>
          <a:p>
            <a:r>
              <a:rPr lang="hr-HR" sz="2000" b="1" dirty="0">
                <a:solidFill>
                  <a:srgbClr val="0070C0"/>
                </a:solidFill>
                <a:cs typeface="Arial" panose="020B0604020202020204" pitchFamily="34" charset="0"/>
              </a:rPr>
              <a:t>22. i 23.4.20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2</a:t>
            </a:r>
            <a:r>
              <a:rPr lang="hr-HR" sz="2000" b="1" dirty="0">
                <a:solidFill>
                  <a:srgbClr val="0070C0"/>
                </a:solidFill>
                <a:cs typeface="Arial" panose="020B0604020202020204" pitchFamily="34" charset="0"/>
              </a:rPr>
              <a:t>1.</a:t>
            </a: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US" sz="1300" dirty="0"/>
              <a:t>This project was funded through a U.S. Embassy grant</a:t>
            </a:r>
            <a:r>
              <a:rPr lang="en-US" sz="1300" b="1" dirty="0"/>
              <a:t>. </a:t>
            </a:r>
            <a:r>
              <a:rPr lang="en-US" sz="1300" dirty="0"/>
              <a:t>The opinions, findings, and conclusions or recommendations expressed herein are those of the implementers/authors and do not necessarily reflect those of the U.S. Government.</a:t>
            </a:r>
          </a:p>
          <a:p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en-US" sz="4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4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DC73C6B-07E6-429C-9951-7117FAF2A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06" y="2204267"/>
            <a:ext cx="2112868" cy="3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36" y="231648"/>
            <a:ext cx="1653005" cy="1071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34" y="432462"/>
            <a:ext cx="1512190" cy="819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44" y="432462"/>
            <a:ext cx="1150623" cy="870881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0C940093-7A20-4481-91A8-951ADFD1C2E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317" y="610295"/>
            <a:ext cx="1468572" cy="6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8BDA6-2D29-43C7-980A-1BCB69DA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65" y="1015587"/>
            <a:ext cx="10515600" cy="781050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GLOBE protokoli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65" y="1954064"/>
            <a:ext cx="10515600" cy="3648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Osiguravaju da GLOBE učenici i nastavnici, te volonteri diljem svijeta vrše mjerenja, a da se rezultati mjerenja mogu međusobno uspoređivati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529E96C7-DBA7-44F5-BBF5-B2E25E32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72554"/>
              </p:ext>
            </p:extLst>
          </p:nvPr>
        </p:nvGraphicFramePr>
        <p:xfrm>
          <a:off x="742665" y="3330623"/>
          <a:ext cx="9834350" cy="2972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9887">
                  <a:extLst>
                    <a:ext uri="{9D8B030D-6E8A-4147-A177-3AD203B41FA5}">
                      <a16:colId xmlns:a16="http://schemas.microsoft.com/office/drawing/2014/main" val="3975364628"/>
                    </a:ext>
                  </a:extLst>
                </a:gridCol>
                <a:gridCol w="3112031">
                  <a:extLst>
                    <a:ext uri="{9D8B030D-6E8A-4147-A177-3AD203B41FA5}">
                      <a16:colId xmlns:a16="http://schemas.microsoft.com/office/drawing/2014/main" val="189624884"/>
                    </a:ext>
                  </a:extLst>
                </a:gridCol>
                <a:gridCol w="3652432">
                  <a:extLst>
                    <a:ext uri="{9D8B030D-6E8A-4147-A177-3AD203B41FA5}">
                      <a16:colId xmlns:a16="http://schemas.microsoft.com/office/drawing/2014/main" val="1338059749"/>
                    </a:ext>
                  </a:extLst>
                </a:gridCol>
              </a:tblGrid>
              <a:tr h="31218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Svojstva tla koja se mijenjaju u vremenu</a:t>
                      </a:r>
                      <a:endParaRPr lang="hr-H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799400"/>
                  </a:ext>
                </a:extLst>
              </a:tr>
              <a:tr h="3283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Unutar minute ili sat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Unutar mjeseca ili godine</a:t>
                      </a:r>
                      <a:endParaRPr lang="hr-H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Unutar stotina i tisuća godina</a:t>
                      </a:r>
                      <a:endParaRPr lang="hr-H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087788"/>
                  </a:ext>
                </a:extLst>
              </a:tr>
              <a:tr h="23319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količina vlage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količina zraka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boja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struktura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konzistentnost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organski sastav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fertilitet (plodnost)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gustoća</a:t>
                      </a:r>
                      <a:endParaRPr lang="hr-H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minerali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raspodjela čestica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formiranje horizonata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2762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01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8BDA6-2D29-43C7-980A-1BCB69DA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55" y="1321378"/>
            <a:ext cx="10515600" cy="480126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Tlo i voda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1504"/>
            <a:ext cx="10639567" cy="2552133"/>
          </a:xfrm>
        </p:spPr>
        <p:txBody>
          <a:bodyPr>
            <a:normAutofit/>
          </a:bodyPr>
          <a:lstStyle/>
          <a:p>
            <a:pPr marL="0" indent="0">
              <a:buClr>
                <a:srgbClr val="5F5F5F"/>
              </a:buClr>
              <a:buNone/>
              <a:defRPr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5F5F5F"/>
              </a:buClr>
              <a:buNone/>
              <a:defRPr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Količina vode u tlu i način njenog prolaska kroz tlo ima veliki utjecaj na rast biljaka, kvalitetu vode, relativnu vlažnost, isparavanje i druge aspekte Zemljinog sustava.</a:t>
            </a:r>
          </a:p>
          <a:p>
            <a:pPr marL="0" indent="0">
              <a:buClr>
                <a:srgbClr val="5F5F5F"/>
              </a:buClr>
              <a:buNone/>
              <a:defRPr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6" descr="images showing a plant, who obtains water from soil, a picture of a pump indicating that water is stored in soil, clouds showing atmospheric humidity, and a cracked soil surface resulting from evaporation and dessication.">
            <a:extLst>
              <a:ext uri="{FF2B5EF4-FFF2-40B4-BE49-F238E27FC236}">
                <a16:creationId xmlns:a16="http://schemas.microsoft.com/office/drawing/2014/main" id="{E2B8C5B4-4832-45C0-97A9-8662F3E51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04" y="3769204"/>
            <a:ext cx="8541755" cy="212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7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8BDA6-2D29-43C7-980A-1BCB69DA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1339"/>
            <a:ext cx="10515600" cy="524482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Karakterizacija tla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52" y="1545821"/>
            <a:ext cx="10515600" cy="271228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opisati tlo 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identificirati, izmjeriti i zabilježiti horizonte u profilu tla na izabranom lokalitetu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procijeniti i zabilježiti fizičke i kemijske karakteristike svakoga sloja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fotografirati profil tla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sakupiti uzorke iz svakoga sloja</a:t>
            </a:r>
          </a:p>
          <a:p>
            <a:pPr marL="0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eld instruments">
            <a:extLst>
              <a:ext uri="{FF2B5EF4-FFF2-40B4-BE49-F238E27FC236}">
                <a16:creationId xmlns:a16="http://schemas.microsoft.com/office/drawing/2014/main" id="{E4B01802-CAC6-4CD9-9DE4-ADCEB37C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94" y="4185032"/>
            <a:ext cx="3353626" cy="225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ore field instruments">
            <a:extLst>
              <a:ext uri="{FF2B5EF4-FFF2-40B4-BE49-F238E27FC236}">
                <a16:creationId xmlns:a16="http://schemas.microsoft.com/office/drawing/2014/main" id="{EC4ADC96-BBC5-4C31-992B-9E196AB41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86" y="3643897"/>
            <a:ext cx="3126273" cy="219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ore field instruments">
            <a:extLst>
              <a:ext uri="{FF2B5EF4-FFF2-40B4-BE49-F238E27FC236}">
                <a16:creationId xmlns:a16="http://schemas.microsoft.com/office/drawing/2014/main" id="{6D62D6B9-DB2F-4FE8-8073-30B1059A9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53" y="3289110"/>
            <a:ext cx="2939988" cy="202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69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8BDA6-2D29-43C7-980A-1BCB69DA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80" y="1073815"/>
            <a:ext cx="10515600" cy="781050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Tipovi  profila (presjeka tla):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8" y="2061765"/>
            <a:ext cx="7258235" cy="4716336"/>
          </a:xfrm>
        </p:spPr>
        <p:txBody>
          <a:bodyPr>
            <a:no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postojeći profili                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izbušene rupe</a:t>
            </a:r>
          </a:p>
          <a:p>
            <a:pPr lvl="0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iskopane jame                 </a:t>
            </a:r>
          </a:p>
          <a:p>
            <a:pPr lvl="0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površinski (ako izostane </a:t>
            </a:r>
          </a:p>
          <a:p>
            <a:pPr marL="0" lv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mogućnost dubljeg kopanja)</a:t>
            </a:r>
          </a:p>
          <a:p>
            <a:pPr marL="0" indent="0">
              <a:buClr>
                <a:srgbClr val="5F5F5F"/>
              </a:buClr>
              <a:buNone/>
              <a:defRPr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 descr="A picture of a soil profile with a thick zone of leaching which is ashy colored Soil profiles can look very different, and are the result of different soil forming factors. ">
            <a:extLst>
              <a:ext uri="{FF2B5EF4-FFF2-40B4-BE49-F238E27FC236}">
                <a16:creationId xmlns:a16="http://schemas.microsoft.com/office/drawing/2014/main" id="{FDE272EA-6F4B-4891-83E0-201D26B91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221" y="1120405"/>
            <a:ext cx="3009899" cy="4759336"/>
          </a:xfrm>
          <a:prstGeom prst="rect">
            <a:avLst/>
          </a:prstGeom>
        </p:spPr>
      </p:pic>
      <p:pic>
        <p:nvPicPr>
          <p:cNvPr id="6" name="Shape 361" descr="Photograph of an auger being pressed into the soil">
            <a:extLst>
              <a:ext uri="{FF2B5EF4-FFF2-40B4-BE49-F238E27FC236}">
                <a16:creationId xmlns:a16="http://schemas.microsoft.com/office/drawing/2014/main" id="{42AE9C70-A6CA-453F-8AC1-3A642B29F9C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2130" y="1489131"/>
            <a:ext cx="2978038" cy="226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11" descr="Photo of a shovel going into soil where the grass and vegetation have been removed.">
            <a:extLst>
              <a:ext uri="{FF2B5EF4-FFF2-40B4-BE49-F238E27FC236}">
                <a16:creationId xmlns:a16="http://schemas.microsoft.com/office/drawing/2014/main" id="{E3E09DE5-E034-48AF-878B-54E7BB9CF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95" y="3863451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5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8BDA6-2D29-43C7-980A-1BCB69DA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8773"/>
            <a:ext cx="10515600" cy="505842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1. Određivanje horizonta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4615"/>
            <a:ext cx="6790900" cy="4589754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Zagladiti postojeći horizont ili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Tlo izbušiti svrdlom ili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Iskopati pedološku jamu (dubina 1 m)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promatrati profil tla i uočiti razlike između slojeva poput boje, teksture, oblika, korijenja, stijena,  glista, malih životinja, insekata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označiti gornji i donji rub svakog horizonta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izmjeriti širinu svakoga horizonta na taj način da oznaka 0 cm bude na vrhu horizonta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 descr="Photo of Forest soil with a thick ashy leached horizon. Leaching is accelerated by the acidity of the coniferous needles that deposit and decompose on the forest floor.">
            <a:extLst>
              <a:ext uri="{FF2B5EF4-FFF2-40B4-BE49-F238E27FC236}">
                <a16:creationId xmlns:a16="http://schemas.microsoft.com/office/drawing/2014/main" id="{93F0758E-09B3-4A3F-9A14-9051A01DB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23" y="1118773"/>
            <a:ext cx="3474374" cy="50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4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8B6388-AEE7-48A4-8C60-6FE03724D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663"/>
            <a:ext cx="5972033" cy="5119300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2. Struktura tla</a:t>
            </a:r>
          </a:p>
          <a:p>
            <a:pPr marL="0" indent="0">
              <a:buNone/>
            </a:pPr>
            <a:r>
              <a:rPr lang="hr-HR" dirty="0"/>
              <a:t>Pojedinačni grumen zemlje (</a:t>
            </a:r>
            <a:r>
              <a:rPr lang="hr-HR" dirty="0" err="1"/>
              <a:t>ped</a:t>
            </a:r>
            <a:r>
              <a:rPr lang="hr-HR" dirty="0"/>
              <a:t>) naziva se strukturni agregat, a može biti:</a:t>
            </a:r>
          </a:p>
          <a:p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Granularna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granular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Grudasta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ili kamenita (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blocky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Prizmatična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prismatic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Kolonasta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columnar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Plitka (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platy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B49A78D-4C5E-4E31-8272-5239DC07D8C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32" y="1779649"/>
            <a:ext cx="4667251" cy="377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1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217"/>
            <a:ext cx="6379346" cy="2110702"/>
          </a:xfrm>
        </p:spPr>
        <p:txBody>
          <a:bodyPr>
            <a:normAutofit/>
          </a:bodyPr>
          <a:lstStyle/>
          <a:p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Granularna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granular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sastoji se od zrna tla koja obično nisu veća od 0,5 cm  promjeru, uglavnom se nalazi u površinskom sloju u kojem raste korijenje.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nular">
            <a:extLst>
              <a:ext uri="{FF2B5EF4-FFF2-40B4-BE49-F238E27FC236}">
                <a16:creationId xmlns:a16="http://schemas.microsoft.com/office/drawing/2014/main" id="{4EA6C176-87C0-49DC-9E1E-52C5E38D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42" y="4044339"/>
            <a:ext cx="3917121" cy="241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granular structure">
            <a:extLst>
              <a:ext uri="{FF2B5EF4-FFF2-40B4-BE49-F238E27FC236}">
                <a16:creationId xmlns:a16="http://schemas.microsoft.com/office/drawing/2014/main" id="{85DCD448-F4EA-4A99-BE87-EAB435AD0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57" y="2038217"/>
            <a:ext cx="4042234" cy="258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93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75" y="1779200"/>
            <a:ext cx="7675485" cy="3648722"/>
          </a:xfrm>
        </p:spPr>
        <p:txBody>
          <a:bodyPr>
            <a:normAutofit/>
          </a:bodyPr>
          <a:lstStyle/>
          <a:p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Grudasta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ili kamenita (</a:t>
            </a: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blocky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): sastoji se od nepravilnih gruda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velične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1,5 do 5 cm u promjeru.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id="{0025262E-5939-41D1-A706-35D5804C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blocky">
            <a:extLst>
              <a:ext uri="{FF2B5EF4-FFF2-40B4-BE49-F238E27FC236}">
                <a16:creationId xmlns:a16="http://schemas.microsoft.com/office/drawing/2014/main" id="{F9209060-7506-4A64-A6CA-7056A46F9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99" y="3277273"/>
            <a:ext cx="4208348" cy="279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locky structure">
            <a:extLst>
              <a:ext uri="{FF2B5EF4-FFF2-40B4-BE49-F238E27FC236}">
                <a16:creationId xmlns:a16="http://schemas.microsoft.com/office/drawing/2014/main" id="{FC7B71A5-29F2-48B9-98D6-0BED4D9AF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89" y="2531362"/>
            <a:ext cx="3939951" cy="279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51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23" y="1262848"/>
            <a:ext cx="5917707" cy="4332303"/>
          </a:xfrm>
        </p:spPr>
        <p:txBody>
          <a:bodyPr>
            <a:normAutofit/>
          </a:bodyPr>
          <a:lstStyle/>
          <a:p>
            <a:r>
              <a:rPr lang="hr-HR" b="1" dirty="0" err="1"/>
              <a:t>Prizmatična</a:t>
            </a:r>
            <a:r>
              <a:rPr lang="hr-HR" b="1" dirty="0"/>
              <a:t> (</a:t>
            </a:r>
            <a:r>
              <a:rPr lang="hr-HR" b="1" dirty="0" err="1"/>
              <a:t>prismatic</a:t>
            </a:r>
            <a:r>
              <a:rPr lang="hr-HR" b="1" dirty="0"/>
              <a:t>):</a:t>
            </a:r>
            <a:r>
              <a:rPr lang="hr-HR" dirty="0"/>
              <a:t> vertikalni redovi tla različite veličine. Obično u nižim slojevima.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rismatic">
            <a:extLst>
              <a:ext uri="{FF2B5EF4-FFF2-40B4-BE49-F238E27FC236}">
                <a16:creationId xmlns:a16="http://schemas.microsoft.com/office/drawing/2014/main" id="{E9495930-AC38-4CAD-A0B5-D75738381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39" y="3060272"/>
            <a:ext cx="4414073" cy="287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prismatic structure">
            <a:extLst>
              <a:ext uri="{FF2B5EF4-FFF2-40B4-BE49-F238E27FC236}">
                <a16:creationId xmlns:a16="http://schemas.microsoft.com/office/drawing/2014/main" id="{59AC4AAC-5924-4CD2-8278-18611170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57" y="1675075"/>
            <a:ext cx="3745620" cy="315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091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8A428815-23AC-4D26-9A6E-0F4B633D5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80" y="1253331"/>
            <a:ext cx="10515600" cy="4351338"/>
          </a:xfrm>
        </p:spPr>
        <p:txBody>
          <a:bodyPr/>
          <a:lstStyle/>
          <a:p>
            <a:r>
              <a:rPr lang="hr-HR" b="1" dirty="0" err="1"/>
              <a:t>Kolonasta</a:t>
            </a:r>
            <a:r>
              <a:rPr lang="hr-HR" b="1" dirty="0"/>
              <a:t> (</a:t>
            </a:r>
            <a:r>
              <a:rPr lang="hr-HR" b="1" dirty="0" err="1"/>
              <a:t>columnar</a:t>
            </a:r>
            <a:r>
              <a:rPr lang="hr-HR" b="1" dirty="0"/>
              <a:t>):</a:t>
            </a:r>
            <a:r>
              <a:rPr lang="hr-HR" dirty="0"/>
              <a:t> vertikalne kolone tla koje imaju bijelu, slanu kapu na vrhu, najčešći je u tlima u suhoj klimi.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122" name="Picture 2" descr="columnar">
            <a:extLst>
              <a:ext uri="{FF2B5EF4-FFF2-40B4-BE49-F238E27FC236}">
                <a16:creationId xmlns:a16="http://schemas.microsoft.com/office/drawing/2014/main" id="{FEBBC4A3-B84A-4CEB-8FE7-25BAD4840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6" y="3042858"/>
            <a:ext cx="4330997" cy="303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olumnar structure">
            <a:extLst>
              <a:ext uri="{FF2B5EF4-FFF2-40B4-BE49-F238E27FC236}">
                <a16:creationId xmlns:a16="http://schemas.microsoft.com/office/drawing/2014/main" id="{978119A7-7FAC-439C-A235-7D9C90F3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878" y="2736910"/>
            <a:ext cx="3149411" cy="24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06A072AA-21FE-4CC6-9452-30A323F84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570157"/>
              </p:ext>
            </p:extLst>
          </p:nvPr>
        </p:nvGraphicFramePr>
        <p:xfrm>
          <a:off x="5068171" y="2169676"/>
          <a:ext cx="3458690" cy="4785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Image" r:id="rId6" imgW="7776915" imgH="10064243" progId="Photoshop.Image.5">
                  <p:embed/>
                </p:oleObj>
              </mc:Choice>
              <mc:Fallback>
                <p:oleObj name="Image" r:id="rId6" imgW="7776915" imgH="10064243" progId="Photoshop.Image.5">
                  <p:embed/>
                  <p:pic>
                    <p:nvPicPr>
                      <p:cNvPr id="72706" name="Object 2">
                        <a:extLst>
                          <a:ext uri="{FF2B5EF4-FFF2-40B4-BE49-F238E27FC236}">
                            <a16:creationId xmlns:a16="http://schemas.microsoft.com/office/drawing/2014/main" id="{B0317104-C57C-480B-B641-89B44717F2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171" y="2169676"/>
                        <a:ext cx="3458690" cy="4785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62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528" y="2237382"/>
            <a:ext cx="8143008" cy="4344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Sanja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Klubička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dipl. ing. kem.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teh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GLOBE voditeljica od 1997.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GLOBE trenerica od 2007.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Zamjenica državne koordinatorice GLOBE programa za Republiku Hrvatsku od 2018.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Članica Upravnog vijeća GLOBE Europa i Euroazija od 2019.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Slika 3">
            <a:extLst>
              <a:ext uri="{FF2B5EF4-FFF2-40B4-BE49-F238E27FC236}">
                <a16:creationId xmlns:a16="http://schemas.microsoft.com/office/drawing/2014/main" id="{75CB0EC6-4312-4945-B73B-84F98F3CA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2150817"/>
            <a:ext cx="2414154" cy="317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637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460"/>
            <a:ext cx="6370468" cy="4350909"/>
          </a:xfrm>
        </p:spPr>
        <p:txBody>
          <a:bodyPr>
            <a:normAutofit/>
          </a:bodyPr>
          <a:lstStyle/>
          <a:p>
            <a:pPr>
              <a:buClr>
                <a:srgbClr val="5F5F5F"/>
              </a:buClr>
              <a:defRPr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Plitka (</a:t>
            </a: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platy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tanke, ravne ploče tla koje leže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horizotalno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obično u kompaktnom tlu.</a:t>
            </a:r>
            <a:endParaRPr lang="hr-HR" sz="2400" dirty="0"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laty">
            <a:extLst>
              <a:ext uri="{FF2B5EF4-FFF2-40B4-BE49-F238E27FC236}">
                <a16:creationId xmlns:a16="http://schemas.microsoft.com/office/drawing/2014/main" id="{355CB4E1-E160-43B0-9A25-5D8CB418B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4" y="3266577"/>
            <a:ext cx="4547800" cy="29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ty structure">
            <a:extLst>
              <a:ext uri="{FF2B5EF4-FFF2-40B4-BE49-F238E27FC236}">
                <a16:creationId xmlns:a16="http://schemas.microsoft.com/office/drawing/2014/main" id="{C209818C-D464-4FEA-9C92-483F9739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6" y="2896500"/>
            <a:ext cx="4158923" cy="309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549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5" y="1735525"/>
            <a:ext cx="11646090" cy="440332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Ponekad se ne može odrediti struktura uzorka pa se klasificira kao:</a:t>
            </a:r>
          </a:p>
          <a:p>
            <a:r>
              <a:rPr lang="hr-HR" b="1" dirty="0"/>
              <a:t>Zrnata (single </a:t>
            </a:r>
            <a:r>
              <a:rPr lang="hr-HR" b="1" dirty="0" err="1"/>
              <a:t>grained</a:t>
            </a:r>
            <a:r>
              <a:rPr lang="hr-HR" b="1" dirty="0"/>
              <a:t>):</a:t>
            </a:r>
            <a:r>
              <a:rPr lang="hr-HR" dirty="0"/>
              <a:t> tlo je razbijeno u odvojene čestice koje se ne drže zajedno, najčešće u pješčanim tlima.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ingle grained">
            <a:extLst>
              <a:ext uri="{FF2B5EF4-FFF2-40B4-BE49-F238E27FC236}">
                <a16:creationId xmlns:a16="http://schemas.microsoft.com/office/drawing/2014/main" id="{4619F8EF-8082-436F-8E3D-D1F66E07C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69" y="3429000"/>
            <a:ext cx="4253268" cy="28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singlegrained structure">
            <a:extLst>
              <a:ext uri="{FF2B5EF4-FFF2-40B4-BE49-F238E27FC236}">
                <a16:creationId xmlns:a16="http://schemas.microsoft.com/office/drawing/2014/main" id="{6F19B1E4-928B-41E6-B582-180ACE94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54" y="3286931"/>
            <a:ext cx="3915677" cy="285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279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3707"/>
            <a:ext cx="10953467" cy="5040662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Masivna (</a:t>
            </a:r>
            <a:r>
              <a:rPr lang="hr-HR" b="1" dirty="0" err="1"/>
              <a:t>massive</a:t>
            </a:r>
            <a:r>
              <a:rPr lang="hr-HR" b="1" dirty="0"/>
              <a:t>):</a:t>
            </a:r>
            <a:r>
              <a:rPr lang="hr-HR" dirty="0"/>
              <a:t> tlo nema vidljive strukture, teško ga je razbiti na dijelove i pojavljuje se u velikim grumenima.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assive">
            <a:extLst>
              <a:ext uri="{FF2B5EF4-FFF2-40B4-BE49-F238E27FC236}">
                <a16:creationId xmlns:a16="http://schemas.microsoft.com/office/drawing/2014/main" id="{EC5AC9DB-BC7B-4469-9528-77916FBF7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61" y="2459989"/>
            <a:ext cx="4883862" cy="35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massive structure">
            <a:extLst>
              <a:ext uri="{FF2B5EF4-FFF2-40B4-BE49-F238E27FC236}">
                <a16:creationId xmlns:a16="http://schemas.microsoft.com/office/drawing/2014/main" id="{5000599E-0915-4271-9334-B570334F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65" y="2080415"/>
            <a:ext cx="3283873" cy="269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D23CD8AC-33D7-43F1-A018-5EC24D003A92}"/>
              </a:ext>
            </a:extLst>
          </p:cNvPr>
          <p:cNvSpPr/>
          <p:nvPr/>
        </p:nvSpPr>
        <p:spPr>
          <a:xfrm>
            <a:off x="6272385" y="5311311"/>
            <a:ext cx="4752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5"/>
              </a:rPr>
              <a:t>https://www.youtube.com/watch?v=fiTLu5Yfu1k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8305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8BDA6-2D29-43C7-980A-1BCB69DA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7669"/>
            <a:ext cx="10515600" cy="585926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3. Određivanje glavne i sekundarne boje horizonta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06" y="1893801"/>
            <a:ext cx="11341290" cy="432056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Uzeti grumen tla, navlažiti ga vodom, razbiti grumen i prisloniti uz tablicu boja, sunce mora obasjavati tablicu i uzorak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327FFAD-364F-4A4B-B08A-EF8D30BB8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723" y="2685569"/>
            <a:ext cx="6892120" cy="41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26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5" y="1189608"/>
            <a:ext cx="11341289" cy="5391779"/>
          </a:xfrm>
        </p:spPr>
        <p:txBody>
          <a:bodyPr>
            <a:normAutofit/>
          </a:bodyPr>
          <a:lstStyle/>
          <a:p>
            <a:pPr marL="0" indent="0">
              <a:buClr>
                <a:srgbClr val="5F5F5F"/>
              </a:buClr>
              <a:buNone/>
              <a:defRPr/>
            </a:pP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61B5E82-B304-4EDB-942F-9FC3F9B73C0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886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36168FA5-22CC-445C-A22F-8B14ECFEF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10200"/>
            <a:ext cx="431800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hr-HR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Hue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položaj na krugu boja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2AF2BA9-2CCF-46EB-8E7A-95E0A390750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98" y="1371600"/>
            <a:ext cx="1600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8B6D3C85-D437-4F96-B31F-FB9D9E567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4288636"/>
            <a:ext cx="2506663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hr-HR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količ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 bijele 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r-H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 crne u boji)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71451B27-19AF-4779-B0BB-3A034D47256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845" y="1371600"/>
            <a:ext cx="4114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17FCFF65-9D6B-4387-BD6C-AF6B672C1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796" y="3610145"/>
            <a:ext cx="4781757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Chroma </a:t>
            </a:r>
          </a:p>
          <a:p>
            <a:pPr algn="ctr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zasićenost boj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sa svjetlo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hr-H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ću) 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95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7EDDE0A-C8D2-462B-B346-2C794ECE9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362075"/>
            <a:ext cx="2730500" cy="192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hr-HR" altLang="sr-Latn-RS" sz="2000" b="1" dirty="0">
                <a:cs typeface="Arial" panose="020B0604020202020204" pitchFamily="34" charset="0"/>
              </a:rPr>
              <a:t>   Uzeti grumen tla iz svakoga sloja</a:t>
            </a:r>
            <a:r>
              <a:rPr lang="en-US" altLang="sr-Latn-RS" sz="2000" b="1" dirty="0">
                <a:cs typeface="Arial" panose="020B0604020202020204" pitchFamily="34" charset="0"/>
              </a:rPr>
              <a:t> </a:t>
            </a:r>
            <a:r>
              <a:rPr lang="hr-HR" altLang="sr-Latn-RS" sz="2000" b="1" dirty="0">
                <a:cs typeface="Arial" panose="020B0604020202020204" pitchFamily="34" charset="0"/>
              </a:rPr>
              <a:t>i zapisati je li uzorak suh, vlažan ili mokar</a:t>
            </a:r>
            <a:r>
              <a:rPr lang="en-US" altLang="sr-Latn-RS" sz="2000" b="1" dirty="0">
                <a:cs typeface="Arial" panose="020B0604020202020204" pitchFamily="34" charset="0"/>
              </a:rPr>
              <a:t>.  </a:t>
            </a:r>
            <a:r>
              <a:rPr lang="hr-HR" altLang="sr-Latn-RS" sz="2000" b="1" dirty="0">
                <a:cs typeface="Arial" panose="020B0604020202020204" pitchFamily="34" charset="0"/>
              </a:rPr>
              <a:t>Ako je suh, navlažiti ga vodom iz boce</a:t>
            </a:r>
            <a:r>
              <a:rPr lang="en-US" altLang="sr-Latn-RS" sz="2000" b="1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F6E0CF5-270B-4E4B-B658-6F4EDDDF87B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2" y="1221982"/>
            <a:ext cx="2660650" cy="191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4218AEF-8689-4983-BFE3-3343E731E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773" y="3642646"/>
            <a:ext cx="2660650" cy="16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sr-Latn-RS" sz="2000" b="1" dirty="0">
                <a:cs typeface="Arial" panose="020B0604020202020204" pitchFamily="34" charset="0"/>
              </a:rPr>
              <a:t>	</a:t>
            </a:r>
            <a:r>
              <a:rPr lang="hr-HR" altLang="sr-Latn-RS" sz="2000" b="1" dirty="0">
                <a:cs typeface="Arial" panose="020B0604020202020204" pitchFamily="34" charset="0"/>
              </a:rPr>
              <a:t>Boju uzorka usporediti sa tablicom boja na način da sunce obasjava i uzorak i tablicu</a:t>
            </a:r>
            <a:r>
              <a:rPr lang="en-US" altLang="sr-Latn-RS" sz="20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DAEB5F5-5A22-4971-AF9E-B2647EA8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054" y="1489987"/>
            <a:ext cx="3727450" cy="87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hr-HR" altLang="sr-Latn-RS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hr-HR" altLang="sr-Latn-RS" sz="2000" b="1" dirty="0">
                <a:cs typeface="Arial" panose="020B0604020202020204" pitchFamily="34" charset="0"/>
              </a:rPr>
              <a:t>Slomiti grumen i usporediti boju unutrašnjosti grumena sa tablicom boja</a:t>
            </a:r>
            <a:endParaRPr lang="en-US" altLang="sr-Latn-RS" sz="2000" b="1" dirty="0">
              <a:cs typeface="Arial" panose="020B0604020202020204" pitchFamily="34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F69154A2-F5C4-4A59-ADE2-1E74F98C68D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95" y="3429000"/>
            <a:ext cx="2730499" cy="208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2D365F04-9478-4B0C-BEA8-306D7B1F347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61" y="1228175"/>
            <a:ext cx="2456087" cy="191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44125787-7070-43C3-9A31-8A0D6816E37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1" y="3346516"/>
            <a:ext cx="3727449" cy="22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808450A6-E1A3-4C15-989B-719FA80B952E}"/>
              </a:ext>
            </a:extLst>
          </p:cNvPr>
          <p:cNvSpPr/>
          <p:nvPr/>
        </p:nvSpPr>
        <p:spPr>
          <a:xfrm>
            <a:off x="573206" y="6139942"/>
            <a:ext cx="11300346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sr-Latn-RS" b="1" dirty="0">
                <a:solidFill>
                  <a:srgbClr val="9234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hr-HR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Ponekad, uzorak će imati više od jedne boje, tada se određuje glavna boja (koja zauzima veću površinu ) i sekundarna boja (koja zauzima manje područje u uzorku)</a:t>
            </a:r>
            <a:endParaRPr lang="en-US" alt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15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31" y="1236913"/>
            <a:ext cx="11354938" cy="5344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4. Određivanje konzistencije tla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Uzeti grumen, namočiti ga vodom, stisnuti ga između palca i kažiprsta dok se ne raspadne ili ne ispadne iz ruke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98D1A5F1-7E4A-4C34-B88A-5A481BC74203}"/>
              </a:ext>
            </a:extLst>
          </p:cNvPr>
          <p:cNvSpPr/>
          <p:nvPr/>
        </p:nvSpPr>
        <p:spPr>
          <a:xfrm>
            <a:off x="487163" y="2586417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Rahlo, mekano (</a:t>
            </a:r>
            <a:r>
              <a:rPr lang="hr-HR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loose</a:t>
            </a:r>
            <a:r>
              <a:rPr lang="hr-H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loose soil in hand">
            <a:extLst>
              <a:ext uri="{FF2B5EF4-FFF2-40B4-BE49-F238E27FC236}">
                <a16:creationId xmlns:a16="http://schemas.microsoft.com/office/drawing/2014/main" id="{21FABE48-47DF-4637-AC4F-D78A9325F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" y="3137824"/>
            <a:ext cx="2521657" cy="170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93AD1375-D2A9-43EE-8595-5415141E28A3}"/>
              </a:ext>
            </a:extLst>
          </p:cNvPr>
          <p:cNvSpPr/>
          <p:nvPr/>
        </p:nvSpPr>
        <p:spPr>
          <a:xfrm>
            <a:off x="3339425" y="4145004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Prhko, </a:t>
            </a:r>
            <a:r>
              <a:rPr lang="hr-HR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zdrobljivo</a:t>
            </a:r>
            <a:r>
              <a:rPr lang="hr-H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hr-HR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friable</a:t>
            </a:r>
            <a:r>
              <a:rPr lang="hr-H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hand popping soil ped">
            <a:extLst>
              <a:ext uri="{FF2B5EF4-FFF2-40B4-BE49-F238E27FC236}">
                <a16:creationId xmlns:a16="http://schemas.microsoft.com/office/drawing/2014/main" id="{0D278D59-D805-4913-A855-45622B4E4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66" y="4718533"/>
            <a:ext cx="2382134" cy="157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AED64B1E-063C-4593-8658-5F76A6E4D0D7}"/>
              </a:ext>
            </a:extLst>
          </p:cNvPr>
          <p:cNvSpPr/>
          <p:nvPr/>
        </p:nvSpPr>
        <p:spPr>
          <a:xfrm>
            <a:off x="6926475" y="2332583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Čvrsto (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firm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</p:txBody>
      </p:sp>
      <p:pic>
        <p:nvPicPr>
          <p:cNvPr id="9221" name="Picture 5" descr="hand squeezing soil ped">
            <a:extLst>
              <a:ext uri="{FF2B5EF4-FFF2-40B4-BE49-F238E27FC236}">
                <a16:creationId xmlns:a16="http://schemas.microsoft.com/office/drawing/2014/main" id="{2210A1BF-1378-4D1D-B584-7224AA70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60" y="2789999"/>
            <a:ext cx="2263737" cy="158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774040AA-133F-445A-B297-BD0001EC79B8}"/>
              </a:ext>
            </a:extLst>
          </p:cNvPr>
          <p:cNvSpPr/>
          <p:nvPr/>
        </p:nvSpPr>
        <p:spPr>
          <a:xfrm>
            <a:off x="8559863" y="4302168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 čvrsto (</a:t>
            </a:r>
            <a:r>
              <a:rPr lang="hr-HR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exstremely</a:t>
            </a:r>
            <a:r>
              <a:rPr lang="hr-H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firm</a:t>
            </a:r>
            <a:r>
              <a:rPr lang="hr-H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hammer breaking soil ped">
            <a:extLst>
              <a:ext uri="{FF2B5EF4-FFF2-40B4-BE49-F238E27FC236}">
                <a16:creationId xmlns:a16="http://schemas.microsoft.com/office/drawing/2014/main" id="{F3322C61-2B01-4383-B628-3D3E6DB33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170" y="4754539"/>
            <a:ext cx="2639102" cy="19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12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8BDA6-2D29-43C7-980A-1BCB69DA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793"/>
            <a:ext cx="10515600" cy="568171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5. Procjena teksture tla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izes">
            <a:extLst>
              <a:ext uri="{FF2B5EF4-FFF2-40B4-BE49-F238E27FC236}">
                <a16:creationId xmlns:a16="http://schemas.microsoft.com/office/drawing/2014/main" id="{CA1A61E0-6299-47EF-972F-764615D083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89" y="1462748"/>
            <a:ext cx="4256852" cy="45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201CE391-5AC3-460B-B5C9-5C152BA1C203}"/>
              </a:ext>
            </a:extLst>
          </p:cNvPr>
          <p:cNvSpPr/>
          <p:nvPr/>
        </p:nvSpPr>
        <p:spPr>
          <a:xfrm>
            <a:off x="550159" y="189009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spcAft>
                <a:spcPts val="0"/>
              </a:spcAft>
            </a:pPr>
            <a: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Tekstura u pedologiji podrazumijeva količinski odnos mineralnih zrna prema njihovoj veličini.</a:t>
            </a:r>
          </a:p>
          <a:p>
            <a:pPr marL="228600">
              <a:spcAft>
                <a:spcPts val="0"/>
              </a:spcAft>
            </a:pPr>
            <a: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28600">
              <a:spcAft>
                <a:spcPts val="0"/>
              </a:spcAft>
            </a:pPr>
            <a:r>
              <a:rPr lang="hr-H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Sand (pijesak)</a:t>
            </a:r>
            <a: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od 2 mm do 0,05 mm</a:t>
            </a:r>
          </a:p>
          <a:p>
            <a:pPr marL="228600">
              <a:spcAft>
                <a:spcPts val="0"/>
              </a:spcAft>
            </a:pPr>
            <a:r>
              <a:rPr lang="hr-H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Silt (prah)</a:t>
            </a:r>
            <a: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od 0,05mm do 0,002 mm i</a:t>
            </a:r>
          </a:p>
          <a:p>
            <a:r>
              <a:rPr lang="hr-H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Clay (glina)</a:t>
            </a:r>
            <a: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manje od 0,002 mm</a:t>
            </a:r>
          </a:p>
          <a:p>
            <a:endParaRPr lang="hr-H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hr-H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 GLOBE protokolima vrši se na dva načina: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procjena na temelju oblikovanja prstima – uglavnom na terenu</a:t>
            </a:r>
          </a:p>
          <a:p>
            <a:pPr lvl="0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https://youtu.be/HM9CcUuq3vA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laboratorijska analiza primjenom trokomponentnog dijagrama - distribucija zrna u uzorku tla.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1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67" y="1231776"/>
            <a:ext cx="5606988" cy="417472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r-HR" dirty="0"/>
              <a:t>U menzuru od 100 ml nasuti 30 ml uzorka tla i lagano tresti da se slegne</a:t>
            </a:r>
          </a:p>
          <a:p>
            <a:pPr lvl="0"/>
            <a:r>
              <a:rPr lang="hr-HR" dirty="0"/>
              <a:t>Dopuniti do 90 ml s destiliranom vodom</a:t>
            </a:r>
          </a:p>
          <a:p>
            <a:pPr lvl="0"/>
            <a:r>
              <a:rPr lang="hr-HR" dirty="0"/>
              <a:t>Menzuru zatvoriti čepom, poklopcem ili rukom i tresti gore-dolje u trajanju od 2 minute. (Za postizanje boljeg rezultata potrebna je držati se točno propisanog vremena!) </a:t>
            </a:r>
          </a:p>
          <a:p>
            <a:pPr lvl="0"/>
            <a:r>
              <a:rPr lang="hr-HR" dirty="0"/>
              <a:t>Menzura se ostavi 40 sekundi mirovati i očita se volumen istaloženog pijeska (</a:t>
            </a:r>
            <a:r>
              <a:rPr lang="hr-HR" dirty="0" err="1"/>
              <a:t>sand</a:t>
            </a:r>
            <a:r>
              <a:rPr lang="hr-HR" dirty="0"/>
              <a:t>). Ako je prošlo više od 40 sekundi i niste očitali, postupak ponovite!                                          </a:t>
            </a:r>
          </a:p>
          <a:p>
            <a:pPr lvl="0"/>
            <a:r>
              <a:rPr lang="hr-HR" dirty="0"/>
              <a:t>Menzura se ostavi mirovati daljnjih 30 minuta kako bi se iz suspenzije istaložio prah (</a:t>
            </a:r>
            <a:r>
              <a:rPr lang="hr-HR" dirty="0" err="1"/>
              <a:t>silt</a:t>
            </a:r>
            <a:r>
              <a:rPr lang="hr-HR" dirty="0"/>
              <a:t>). Tada se očita volumen praha. (Nastojite na svjetlu naći crtu taloga.)</a:t>
            </a:r>
          </a:p>
          <a:p>
            <a:pPr lvl="0"/>
            <a:r>
              <a:rPr lang="hr-HR" dirty="0"/>
              <a:t>Cijeli postupak ponoviti tri puta.   </a:t>
            </a:r>
          </a:p>
          <a:p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CC3B7078-36E9-47B2-BA73-8647D4D380A2}"/>
              </a:ext>
            </a:extLst>
          </p:cNvPr>
          <p:cNvPicPr/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693763" y="1255208"/>
            <a:ext cx="4873841" cy="400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0014154-D97F-43B4-83F2-01EF85BAC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40" y="5438257"/>
            <a:ext cx="6260846" cy="12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09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70" y="1287262"/>
            <a:ext cx="5349535" cy="452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6. Sadržaj korijenja i stijena</a:t>
            </a:r>
          </a:p>
          <a:p>
            <a:pPr marL="0" indent="0">
              <a:buNone/>
            </a:pPr>
            <a:endParaRPr lang="hr-H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oots">
            <a:extLst>
              <a:ext uri="{FF2B5EF4-FFF2-40B4-BE49-F238E27FC236}">
                <a16:creationId xmlns:a16="http://schemas.microsoft.com/office/drawing/2014/main" id="{4F7297BD-F226-4DBC-8DDD-1C35D98D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1876762"/>
            <a:ext cx="3467099" cy="34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6F738E6E-E925-4CBB-973D-08533649E5B3}"/>
              </a:ext>
            </a:extLst>
          </p:cNvPr>
          <p:cNvSpPr/>
          <p:nvPr/>
        </p:nvSpPr>
        <p:spPr>
          <a:xfrm>
            <a:off x="6208450" y="5148481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b="1" dirty="0">
                <a:solidFill>
                  <a:srgbClr val="004E69"/>
                </a:solidFill>
                <a:latin typeface="Arial" panose="020B0604020202020204" pitchFamily="34" charset="0"/>
              </a:rPr>
              <a:t>Prisustvo stijena</a:t>
            </a:r>
            <a:endParaRPr lang="en-US" altLang="sr-Latn-RS" sz="1500" b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b="1" dirty="0">
                <a:latin typeface="Arial" panose="020B0604020202020204" pitchFamily="34" charset="0"/>
              </a:rPr>
              <a:t>Prouči i zabilježi ima li u uzorku malo ili puno stijena ili ih uopće nema</a:t>
            </a:r>
            <a:r>
              <a:rPr lang="en-US" altLang="sr-Latn-RS" b="1" dirty="0">
                <a:latin typeface="Arial" panose="020B0604020202020204" pitchFamily="34" charset="0"/>
              </a:rPr>
              <a:t>.</a:t>
            </a:r>
            <a:endParaRPr lang="hr-HR" altLang="sr-Latn-RS" b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sz="2400" b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sz="1400" b="1" dirty="0">
                <a:solidFill>
                  <a:srgbClr val="360066"/>
                </a:solidFill>
                <a:latin typeface="Arial" panose="020B0604020202020204" pitchFamily="34" charset="0"/>
              </a:rPr>
              <a:t>Čestica se smatra stijenom ako je veća od </a:t>
            </a:r>
            <a:r>
              <a:rPr lang="hr-HR" altLang="sr-Latn-RS" sz="1400" dirty="0">
                <a:solidFill>
                  <a:srgbClr val="360066"/>
                </a:solidFill>
                <a:latin typeface="Arial" panose="020B0604020202020204" pitchFamily="34" charset="0"/>
              </a:rPr>
              <a:t>2mm</a:t>
            </a:r>
            <a:endParaRPr lang="en-US" altLang="sr-Latn-RS" sz="1400" b="1" dirty="0">
              <a:latin typeface="Arial" panose="020B0604020202020204" pitchFamily="34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AA08DCF2-031F-4EF8-BD51-EE31B244DE13}"/>
              </a:ext>
            </a:extLst>
          </p:cNvPr>
          <p:cNvSpPr/>
          <p:nvPr/>
        </p:nvSpPr>
        <p:spPr>
          <a:xfrm>
            <a:off x="378473" y="54530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b="1" dirty="0">
                <a:solidFill>
                  <a:srgbClr val="004E69"/>
                </a:solidFill>
                <a:latin typeface="Arial" panose="020B0604020202020204" pitchFamily="34" charset="0"/>
              </a:rPr>
              <a:t>Prisustvo korijenja</a:t>
            </a:r>
            <a:endParaRPr lang="en-US" altLang="sr-Latn-RS" sz="1500" b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b="1" dirty="0">
                <a:latin typeface="Arial" panose="020B0604020202020204" pitchFamily="34" charset="0"/>
              </a:rPr>
              <a:t>Prouči i zabilježi ima li u uzorku malo ili puno korijenja ili ga uopće nema</a:t>
            </a:r>
            <a:r>
              <a:rPr lang="en-US" altLang="sr-Latn-RS" b="1" dirty="0">
                <a:latin typeface="Arial" panose="020B0604020202020204" pitchFamily="34" charset="0"/>
              </a:rPr>
              <a:t>.</a:t>
            </a:r>
            <a:endParaRPr lang="en-US" altLang="sr-Latn-RS" sz="2400" b="1" dirty="0">
              <a:latin typeface="Arial" panose="020B0604020202020204" pitchFamily="34" charset="0"/>
            </a:endParaRPr>
          </a:p>
        </p:txBody>
      </p:sp>
      <p:pic>
        <p:nvPicPr>
          <p:cNvPr id="8" name="Picture 8" descr="rocks">
            <a:extLst>
              <a:ext uri="{FF2B5EF4-FFF2-40B4-BE49-F238E27FC236}">
                <a16:creationId xmlns:a16="http://schemas.microsoft.com/office/drawing/2014/main" id="{0613C26A-F09C-4BE5-AFD7-7979E1A6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93" y="1287262"/>
            <a:ext cx="3628570" cy="34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6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02" y="1349407"/>
            <a:ext cx="6565776" cy="4811696"/>
          </a:xfrm>
        </p:spPr>
        <p:txBody>
          <a:bodyPr/>
          <a:lstStyle/>
          <a:p>
            <a:endParaRPr lang="hr-HR" dirty="0"/>
          </a:p>
          <a:p>
            <a:pPr marL="0" indent="0">
              <a:buNone/>
            </a:pPr>
            <a:r>
              <a:rPr lang="hr-HR" dirty="0"/>
              <a:t>	</a:t>
            </a:r>
          </a:p>
          <a:p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podosol">
            <a:extLst>
              <a:ext uri="{FF2B5EF4-FFF2-40B4-BE49-F238E27FC236}">
                <a16:creationId xmlns:a16="http://schemas.microsoft.com/office/drawing/2014/main" id="{B5796138-A5FD-464C-BB91-DE8856C39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9150" y="2318601"/>
            <a:ext cx="2480019" cy="2587844"/>
          </a:xfrm>
          <a:prstGeom prst="rect">
            <a:avLst/>
          </a:prstGeom>
          <a:noFill/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46329D61-6095-4A56-BE7C-5B4E7AC2D2DB}"/>
              </a:ext>
            </a:extLst>
          </p:cNvPr>
          <p:cNvSpPr txBox="1"/>
          <p:nvPr/>
        </p:nvSpPr>
        <p:spPr>
          <a:xfrm>
            <a:off x="1660097" y="1683740"/>
            <a:ext cx="27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temeljni prirodni resurs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2E19629-3D2F-49E6-AF24-AA1B10EB158C}"/>
              </a:ext>
            </a:extLst>
          </p:cNvPr>
          <p:cNvSpPr txBox="1"/>
          <p:nvPr/>
        </p:nvSpPr>
        <p:spPr>
          <a:xfrm>
            <a:off x="5436096" y="1556792"/>
            <a:ext cx="4028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mjesto za razne vrste organizama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E9C90D9F-443B-4D34-B1E2-1984D1CC164A}"/>
              </a:ext>
            </a:extLst>
          </p:cNvPr>
          <p:cNvSpPr txBox="1"/>
          <p:nvPr/>
        </p:nvSpPr>
        <p:spPr>
          <a:xfrm>
            <a:off x="7478482" y="2318601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medij za proces truljenja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2BE471C-E038-4746-8FB4-91C1E623A99C}"/>
              </a:ext>
            </a:extLst>
          </p:cNvPr>
          <p:cNvSpPr txBox="1"/>
          <p:nvPr/>
        </p:nvSpPr>
        <p:spPr>
          <a:xfrm>
            <a:off x="8207207" y="3264949"/>
            <a:ext cx="331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filter za vodu i otpad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7D7E18F-FDC0-4CFA-BDE0-661314B8CB6D}"/>
              </a:ext>
            </a:extLst>
          </p:cNvPr>
          <p:cNvSpPr txBox="1"/>
          <p:nvPr/>
        </p:nvSpPr>
        <p:spPr>
          <a:xfrm>
            <a:off x="7200229" y="4562034"/>
            <a:ext cx="414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geološki, klimatski, biološki zapis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9CC80DA6-588D-4C6B-A7FF-33A086563402}"/>
              </a:ext>
            </a:extLst>
          </p:cNvPr>
          <p:cNvSpPr txBox="1"/>
          <p:nvPr/>
        </p:nvSpPr>
        <p:spPr>
          <a:xfrm>
            <a:off x="7917084" y="5500275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prerađivanje otpada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B56F1673-C05E-47F2-9145-A458784953A2}"/>
              </a:ext>
            </a:extLst>
          </p:cNvPr>
          <p:cNvSpPr txBox="1"/>
          <p:nvPr/>
        </p:nvSpPr>
        <p:spPr>
          <a:xfrm>
            <a:off x="1376040" y="5373216"/>
            <a:ext cx="6139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temeljni materijal za gradnju, liječenje, umjetnost…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BB1086D2-FE06-4D7A-A820-ED4031BC425C}"/>
              </a:ext>
            </a:extLst>
          </p:cNvPr>
          <p:cNvSpPr txBox="1"/>
          <p:nvPr/>
        </p:nvSpPr>
        <p:spPr>
          <a:xfrm>
            <a:off x="503518" y="3822394"/>
            <a:ext cx="3751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proizvodnja i apsorpcija plinova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D9DD1A05-D42B-421B-922E-C0B6ACA8393E}"/>
              </a:ext>
            </a:extLst>
          </p:cNvPr>
          <p:cNvSpPr txBox="1"/>
          <p:nvPr/>
        </p:nvSpPr>
        <p:spPr>
          <a:xfrm>
            <a:off x="991696" y="2689174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podloga za rast biljaka</a:t>
            </a:r>
          </a:p>
        </p:txBody>
      </p:sp>
    </p:spTree>
    <p:extLst>
      <p:ext uri="{BB962C8B-B14F-4D97-AF65-F5344CB8AC3E}">
        <p14:creationId xmlns:p14="http://schemas.microsoft.com/office/powerpoint/2010/main" val="29257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8BDA6-2D29-43C7-980A-1BCB69DA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3" y="1189608"/>
            <a:ext cx="10515600" cy="479394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7. Određivanje slobodnih karbonata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utnik 12">
            <a:extLst>
              <a:ext uri="{FF2B5EF4-FFF2-40B4-BE49-F238E27FC236}">
                <a16:creationId xmlns:a16="http://schemas.microsoft.com/office/drawing/2014/main" id="{E8A09AAB-472E-473B-BC87-3EE36E11E5ED}"/>
              </a:ext>
            </a:extLst>
          </p:cNvPr>
          <p:cNvSpPr/>
          <p:nvPr/>
        </p:nvSpPr>
        <p:spPr>
          <a:xfrm>
            <a:off x="580007" y="1669002"/>
            <a:ext cx="52082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hr-HR" alt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Slobodni karbonati nastaju u tlima suhih klima kada je pH  vrijednost iznad 7</a:t>
            </a:r>
            <a:r>
              <a:rPr lang="en-US" alt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hr-HR" alt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Nalaze se u profilima tla podrijetlom od karbonatnih materijala (poput vapnenca).</a:t>
            </a:r>
            <a:endParaRPr lang="en-US" alt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4686A251-C8C9-42D5-BFA7-51CF214CAA4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6" y="3084990"/>
            <a:ext cx="2743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B111B14E-04C4-4DC7-B905-146F5356E74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98" y="1057663"/>
            <a:ext cx="3200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ravokutnik 15">
            <a:extLst>
              <a:ext uri="{FF2B5EF4-FFF2-40B4-BE49-F238E27FC236}">
                <a16:creationId xmlns:a16="http://schemas.microsoft.com/office/drawing/2014/main" id="{7961FEE8-03DD-4E49-BB46-6E6A6CC43179}"/>
              </a:ext>
            </a:extLst>
          </p:cNvPr>
          <p:cNvSpPr/>
          <p:nvPr/>
        </p:nvSpPr>
        <p:spPr>
          <a:xfrm>
            <a:off x="3252186" y="3125117"/>
            <a:ext cx="3965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sr-Latn-RS" b="1" dirty="0">
                <a:latin typeface="Arial" panose="020B0604020202020204" pitchFamily="34" charset="0"/>
              </a:rPr>
              <a:t>Politi uzorak tla sa octom, ovisno o pojavi pjenjenja određuje se količina „slobodnih karbonata</a:t>
            </a:r>
            <a:r>
              <a:rPr lang="en-US" altLang="sr-Latn-RS" b="1" dirty="0">
                <a:latin typeface="Arial" panose="020B0604020202020204" pitchFamily="34" charset="0"/>
              </a:rPr>
              <a:t>”</a:t>
            </a:r>
            <a:endParaRPr lang="hr-HR" altLang="sr-Latn-RS" b="1" dirty="0">
              <a:latin typeface="Arial" panose="020B0604020202020204" pitchFamily="34" charset="0"/>
            </a:endParaRP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A9237110-28B4-434F-89C8-457D16635D15}"/>
              </a:ext>
            </a:extLst>
          </p:cNvPr>
          <p:cNvSpPr/>
          <p:nvPr/>
        </p:nvSpPr>
        <p:spPr>
          <a:xfrm>
            <a:off x="3462291" y="4764156"/>
            <a:ext cx="7670307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hr-HR" altLang="sr-Latn-RS" sz="1600" b="1" dirty="0">
                <a:solidFill>
                  <a:srgbClr val="9234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Ništa</a:t>
            </a:r>
            <a:r>
              <a:rPr lang="en-US" altLang="sr-Latn-RS" sz="1600" b="1" dirty="0">
                <a:solidFill>
                  <a:srgbClr val="9234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hr-HR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Nema reakcije (u tlu nema slobodnih karbonata</a:t>
            </a:r>
            <a:r>
              <a:rPr lang="en-US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85000"/>
              </a:lnSpc>
            </a:pPr>
            <a:r>
              <a:rPr lang="hr-HR" altLang="sr-Latn-RS" sz="1600" b="1" dirty="0">
                <a:solidFill>
                  <a:srgbClr val="9234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Slabo</a:t>
            </a:r>
            <a:r>
              <a:rPr lang="en-US" altLang="sr-Latn-RS" sz="1600" b="1" dirty="0">
                <a:solidFill>
                  <a:srgbClr val="9234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hr-HR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Dolazi do slabog pjenjenja (u tlu ima malo slobodnih karbonata)</a:t>
            </a:r>
            <a:endParaRPr lang="en-US" altLang="sr-Latn-R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hr-HR" altLang="sr-Latn-RS" sz="1600" b="1" dirty="0">
                <a:solidFill>
                  <a:srgbClr val="9234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US" altLang="sr-Latn-RS" sz="1600" b="1" dirty="0">
                <a:solidFill>
                  <a:srgbClr val="9234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altLang="sr-Latn-RS" sz="1600" b="1" dirty="0">
                <a:solidFill>
                  <a:srgbClr val="9234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hr-HR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Dolazi do jake reakcije (u tlu je velik dio slobodnih karbonata)</a:t>
            </a:r>
            <a:endParaRPr lang="en-US" altLang="sr-Latn-R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70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8BDA6-2D29-43C7-980A-1BCB69DA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12" y="1661344"/>
            <a:ext cx="4159929" cy="2777489"/>
          </a:xfrm>
        </p:spPr>
        <p:txBody>
          <a:bodyPr>
            <a:normAutofit fontScale="90000"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Temperatura tla</a:t>
            </a:r>
            <a:b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mjerenja se vrše barem jednom tjedno, ako niste u mogućnosti svakodnevno</a:t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4531B4B-ECC7-4077-8E1E-5125817612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6102" y="1253331"/>
            <a:ext cx="5801784" cy="4351338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1D9ABFA-7418-4FCD-BAD2-C4F34C4163A0}"/>
              </a:ext>
            </a:extLst>
          </p:cNvPr>
          <p:cNvSpPr txBox="1">
            <a:spLocks/>
          </p:cNvSpPr>
          <p:nvPr/>
        </p:nvSpPr>
        <p:spPr>
          <a:xfrm>
            <a:off x="1012255" y="4354321"/>
            <a:ext cx="5670641" cy="125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https://youtu.be/e0hOzN4U1CE</a:t>
            </a:r>
            <a:endParaRPr lang="hr-HR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22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1">
            <a:extLst>
              <a:ext uri="{FF2B5EF4-FFF2-40B4-BE49-F238E27FC236}">
                <a16:creationId xmlns:a16="http://schemas.microsoft.com/office/drawing/2014/main" id="{5111B8A6-07ED-448B-8132-8646BCC4CB2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021" y="4390097"/>
            <a:ext cx="1713698" cy="2191289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Picture 43">
            <a:extLst>
              <a:ext uri="{FF2B5EF4-FFF2-40B4-BE49-F238E27FC236}">
                <a16:creationId xmlns:a16="http://schemas.microsoft.com/office/drawing/2014/main" id="{589E79B6-4E68-41A5-B2F0-C00E84E8893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815" y="4390097"/>
            <a:ext cx="1702484" cy="2191289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" name="Picture 42">
            <a:extLst>
              <a:ext uri="{FF2B5EF4-FFF2-40B4-BE49-F238E27FC236}">
                <a16:creationId xmlns:a16="http://schemas.microsoft.com/office/drawing/2014/main" id="{18574E99-ECA1-482A-846B-D83134A4BF6D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9874" y="4390097"/>
            <a:ext cx="1713698" cy="2191289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" name="Picture 44">
            <a:extLst>
              <a:ext uri="{FF2B5EF4-FFF2-40B4-BE49-F238E27FC236}">
                <a16:creationId xmlns:a16="http://schemas.microsoft.com/office/drawing/2014/main" id="{DBBE1452-D590-4BE5-858A-693977C874FB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06351" y="4389438"/>
            <a:ext cx="1557572" cy="2191289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1" name="Content Placeholder 12" descr="Illustration of atmosphere shelter with a 10 m diameter circle and a second illustration of a circular  sampling scheme with 2 samples taken along each of 8 radii and in the center.">
            <a:extLst>
              <a:ext uri="{FF2B5EF4-FFF2-40B4-BE49-F238E27FC236}">
                <a16:creationId xmlns:a16="http://schemas.microsoft.com/office/drawing/2014/main" id="{09967D0B-285A-4A3B-B828-43D03DB837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1" y="1216401"/>
            <a:ext cx="6879906" cy="2749931"/>
          </a:xfrm>
          <a:prstGeom prst="rect">
            <a:avLst/>
          </a:prstGeom>
        </p:spPr>
      </p:pic>
      <p:pic>
        <p:nvPicPr>
          <p:cNvPr id="14" name="Picture 5" descr="photograph of the temperature sensor in the spacer PVC sleeve.">
            <a:extLst>
              <a:ext uri="{FF2B5EF4-FFF2-40B4-BE49-F238E27FC236}">
                <a16:creationId xmlns:a16="http://schemas.microsoft.com/office/drawing/2014/main" id="{A1862564-2684-47ED-8303-60AB46D1C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69" y="1400363"/>
            <a:ext cx="2358880" cy="20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61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C0CE4-FA6B-40DA-97BB-A06F1F67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936"/>
            <a:ext cx="10515600" cy="682440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Vlažnost tla</a:t>
            </a:r>
            <a:endParaRPr lang="hr-HR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8D23E5-894B-4302-BA19-74EF2859A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6" y="362266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6" descr="Soil moisture is important because it affects plant nutrient uptake, water for plant use, water storage, atmospheric humidity, weathering and flooding. ">
            <a:extLst>
              <a:ext uri="{FF2B5EF4-FFF2-40B4-BE49-F238E27FC236}">
                <a16:creationId xmlns:a16="http://schemas.microsoft.com/office/drawing/2014/main" id="{4E7DAE19-CCF6-4DDC-B961-134F230D9C65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21" y="2459115"/>
            <a:ext cx="9703023" cy="32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92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C0CE4-FA6B-40DA-97BB-A06F1F67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936"/>
            <a:ext cx="10515600" cy="717950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Vlažnost tla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8D23E5-894B-4302-BA19-74EF2859A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6" y="362266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6" descr=" Diagram showing different sampling options for soil moisture: a gravimetric star surface and depth; a SMAP (Soil Moisture Active Passive satellite) sampling grid, with flags every 25 cm in a 3 m grid, a 50 m transect with samples every 5 m, and a example of a Soil moisture Watermark sensor in the soil.">
            <a:extLst>
              <a:ext uri="{FF2B5EF4-FFF2-40B4-BE49-F238E27FC236}">
                <a16:creationId xmlns:a16="http://schemas.microsoft.com/office/drawing/2014/main" id="{437CDFF5-A49C-468A-A383-F84C95BCE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03" y="1394936"/>
            <a:ext cx="8110446" cy="53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21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C0CE4-FA6B-40DA-97BB-A06F1F67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935"/>
            <a:ext cx="10515600" cy="132556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8D23E5-894B-4302-BA19-74EF2859A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6" y="362266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rtist image of SMAP satellite in orbit above Earth">
            <a:extLst>
              <a:ext uri="{FF2B5EF4-FFF2-40B4-BE49-F238E27FC236}">
                <a16:creationId xmlns:a16="http://schemas.microsoft.com/office/drawing/2014/main" id="{0C2D2B10-25DA-467B-8E21-7F9EEC8BA9BF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60" y="1462344"/>
            <a:ext cx="6365462" cy="47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71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C0CE4-FA6B-40DA-97BB-A06F1F67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935"/>
            <a:ext cx="10515600" cy="132556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8D23E5-894B-4302-BA19-74EF2859A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6" y="362266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E3651E8-B90A-482C-939F-6797EF406E8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80" y="1761478"/>
            <a:ext cx="8607425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102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C0CE4-FA6B-40DA-97BB-A06F1F67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934"/>
            <a:ext cx="10515600" cy="3345742"/>
          </a:xfrm>
        </p:spPr>
        <p:txBody>
          <a:bodyPr>
            <a:normAutofit fontScale="90000"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pH tla</a:t>
            </a:r>
            <a:b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pH vrijednost govori o kiselosti nekoga sustava, odnosno, to je negativni logaritam koncentracije oksonijevih iona u otopini. pH vrijednost se kreće od 0 do 14. Otopine čija je pH vrijednost 7 su 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neutralne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one s nižom pH vrijednosti su 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kisele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a s višom 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lužnate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dirty="0"/>
            </a:br>
            <a:b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8D23E5-894B-4302-BA19-74EF2859A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6" y="362266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1" descr="weighing out 40g of dry soil">
            <a:extLst>
              <a:ext uri="{FF2B5EF4-FFF2-40B4-BE49-F238E27FC236}">
                <a16:creationId xmlns:a16="http://schemas.microsoft.com/office/drawing/2014/main" id="{76410407-75A7-4B82-A1E1-F55623C54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6" y="3579197"/>
            <a:ext cx="2251275" cy="21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0" descr="pouring water into dry soil">
            <a:extLst>
              <a:ext uri="{FF2B5EF4-FFF2-40B4-BE49-F238E27FC236}">
                <a16:creationId xmlns:a16="http://schemas.microsoft.com/office/drawing/2014/main" id="{0EC77B40-6F0E-4B64-BA89-C221B90F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49" y="4095916"/>
            <a:ext cx="2346417" cy="23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stirring water and soil mixture">
            <a:extLst>
              <a:ext uri="{FF2B5EF4-FFF2-40B4-BE49-F238E27FC236}">
                <a16:creationId xmlns:a16="http://schemas.microsoft.com/office/drawing/2014/main" id="{948E6B68-F3D3-4F11-B6F5-6F3179359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594" y="3429000"/>
            <a:ext cx="2352675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testing pH of supernatant">
            <a:extLst>
              <a:ext uri="{FF2B5EF4-FFF2-40B4-BE49-F238E27FC236}">
                <a16:creationId xmlns:a16="http://schemas.microsoft.com/office/drawing/2014/main" id="{805BFF8D-6B61-45AA-9530-632257554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75" y="3029105"/>
            <a:ext cx="2352675" cy="34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95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6B57262-9566-420F-8269-126EAD97A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565" y="1143316"/>
            <a:ext cx="7783450" cy="551010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8D23E5-894B-4302-BA19-74EF2859A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6" y="362266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E7DC1089-61FE-4BA8-BBB8-58A2B9889C8F}"/>
              </a:ext>
            </a:extLst>
          </p:cNvPr>
          <p:cNvSpPr/>
          <p:nvPr/>
        </p:nvSpPr>
        <p:spPr>
          <a:xfrm>
            <a:off x="410985" y="1541574"/>
            <a:ext cx="3450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Određivanje pH vrijednosti je važno zbog upoznavanja s geološkim postankom tla te kemizmom i plodnošću tla. Rast i razvoj određenih biljnih vrsta uvjetovan je pH vrijednošću tla. 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4506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C0CE4-FA6B-40DA-97BB-A06F1F67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316"/>
            <a:ext cx="10515600" cy="985421"/>
          </a:xfrm>
        </p:spPr>
        <p:txBody>
          <a:bodyPr>
            <a:normAutofit fontScale="90000"/>
          </a:bodyPr>
          <a:lstStyle/>
          <a:p>
            <a:b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Ukupna gustoća tla</a:t>
            </a:r>
            <a:b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8D23E5-894B-4302-BA19-74EF2859A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6" y="362266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0BFFF1EE-F7C7-49D3-BE17-C80B0C50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50" y="2438400"/>
            <a:ext cx="6844684" cy="245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Masa suhe zemlje u zadanom volumenu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(g/cm</a:t>
            </a:r>
            <a:r>
              <a:rPr lang="en-US" altLang="sr-Latn-RS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Pijesak </a:t>
            </a:r>
            <a:r>
              <a:rPr lang="hr-HR" altLang="sr-Latn-R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altLang="sr-Latn-R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</a:t>
            </a:r>
            <a:r>
              <a:rPr lang="hr-HR" altLang="sr-Latn-R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: 2.0 g/cm</a:t>
            </a:r>
            <a:r>
              <a:rPr lang="en-US" altLang="sr-Latn-R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Ilovača </a:t>
            </a:r>
            <a:r>
              <a:rPr lang="hr-HR" altLang="sr-Latn-R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altLang="sr-Latn-R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loam</a:t>
            </a:r>
            <a:r>
              <a:rPr lang="hr-HR" altLang="sr-Latn-R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: 1.3 g/cm</a:t>
            </a:r>
            <a:r>
              <a:rPr lang="en-US" altLang="sr-Latn-R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Glina </a:t>
            </a:r>
            <a:r>
              <a:rPr lang="hr-HR" altLang="sr-Latn-R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altLang="sr-Latn-R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clay</a:t>
            </a:r>
            <a:r>
              <a:rPr lang="hr-HR" altLang="sr-Latn-R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: 1.1 g/cm</a:t>
            </a:r>
            <a:r>
              <a:rPr lang="en-US" altLang="sr-Latn-R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Organska tvar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&lt;1.0 g/cm</a:t>
            </a:r>
            <a:r>
              <a:rPr lang="en-US" altLang="sr-Latn-R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sr-Latn-RS" sz="3600" baseline="30000" dirty="0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89DCE19D-5609-4486-A6F7-2D4645B1A32F}"/>
              </a:ext>
            </a:extLst>
          </p:cNvPr>
          <p:cNvGrpSpPr>
            <a:grpSpLocks/>
          </p:cNvGrpSpPr>
          <p:nvPr/>
        </p:nvGrpSpPr>
        <p:grpSpPr bwMode="auto">
          <a:xfrm>
            <a:off x="8890875" y="2438400"/>
            <a:ext cx="2540000" cy="2454275"/>
            <a:chOff x="761" y="2377"/>
            <a:chExt cx="1488" cy="1302"/>
          </a:xfrm>
        </p:grpSpPr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BB49A337-EA74-4455-9A19-48ED016C5D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" y="2377"/>
              <a:ext cx="1488" cy="1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47D90B78-8CDC-4BC5-99B7-AE889038E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" y="2683"/>
              <a:ext cx="864" cy="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hr-HR" altLang="sr-Latn-RS" sz="1800" b="1" dirty="0">
                  <a:latin typeface="Times" panose="02020603050405020304" pitchFamily="18" charset="0"/>
                </a:rPr>
                <a:t>Mješavina zraka, vode minerala i organske materije</a:t>
              </a:r>
              <a:endParaRPr lang="en-US" altLang="sr-Latn-RS" sz="1800" b="1" dirty="0">
                <a:latin typeface="Times" panose="02020603050405020304" pitchFamily="18" charset="0"/>
              </a:endParaRPr>
            </a:p>
          </p:txBody>
        </p:sp>
      </p:grpSp>
      <p:sp>
        <p:nvSpPr>
          <p:cNvPr id="11" name="Text Box 13">
            <a:extLst>
              <a:ext uri="{FF2B5EF4-FFF2-40B4-BE49-F238E27FC236}">
                <a16:creationId xmlns:a16="http://schemas.microsoft.com/office/drawing/2014/main" id="{DA325459-67EC-4A3C-9B63-6DE098641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630" y="3396697"/>
            <a:ext cx="1119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sr-Latn-RS" sz="2000" b="1" dirty="0">
                <a:latin typeface="Times" panose="02020603050405020304" pitchFamily="18" charset="0"/>
              </a:rPr>
              <a:t>Bulk Density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70BE98D9-A259-4556-8A14-61B6B0DB2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278" y="2887122"/>
            <a:ext cx="7699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sr-Latn-RS" sz="9600" dirty="0">
                <a:latin typeface="Times" panose="02020603050405020304" pitchFamily="18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411197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8BDA6-2D29-43C7-980A-1BCB69DA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672"/>
            <a:ext cx="10515600" cy="781050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Ciljevi ispitivanja tla u GLOBE programu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20" y="2224745"/>
            <a:ext cx="5467066" cy="403064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Prikupljanje podataka o fizičko-kemijskim promjenama uzrokovanih promjenama u ekosustavu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Analiza utjecanja promjena u tlu na život na zemlji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Bolje razumijevanje odnosa u biosferi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Edukacija učenika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B55BD-2EAD-479B-A795-FA057A3449A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309247"/>
            <a:ext cx="5823045" cy="344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976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B8D23E5-894B-4302-BA19-74EF2859A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6" y="362266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65CBDB55-58D6-401F-9CC4-B3A46458609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641" y="1425067"/>
            <a:ext cx="3812219" cy="337277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1BCE227A-B2DF-4777-A05B-66135B61BE1E}"/>
              </a:ext>
            </a:extLst>
          </p:cNvPr>
          <p:cNvSpPr/>
          <p:nvPr/>
        </p:nvSpPr>
        <p:spPr>
          <a:xfrm>
            <a:off x="1159276" y="5232076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b="1" dirty="0">
                <a:latin typeface="Arial" panose="020B0604020202020204" pitchFamily="34" charset="0"/>
              </a:rPr>
              <a:t>Odrediti masu suhog uzorka tla</a:t>
            </a:r>
            <a:endParaRPr lang="en-US" altLang="sr-Latn-RS" b="1" dirty="0">
              <a:latin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D5DFD6B-6286-40F4-9C5E-785BE6B7B8F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42" y="1425066"/>
            <a:ext cx="3328387" cy="337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9E1FBDBD-A3AA-4B6E-BA0C-9B404212870A}"/>
              </a:ext>
            </a:extLst>
          </p:cNvPr>
          <p:cNvSpPr/>
          <p:nvPr/>
        </p:nvSpPr>
        <p:spPr>
          <a:xfrm>
            <a:off x="6184027" y="5209545"/>
            <a:ext cx="564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b="1" dirty="0">
                <a:latin typeface="Arial" panose="020B0604020202020204" pitchFamily="34" charset="0"/>
              </a:rPr>
              <a:t>Prosijati uzorak radi uklanjanja stijena (kamenja).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4619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9D6C93F-276B-416A-89BA-DF12F175D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481692"/>
            <a:ext cx="8001000" cy="492442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8D23E5-894B-4302-BA19-74EF2859A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6" y="362266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32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C0CE4-FA6B-40DA-97BB-A06F1F67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91" y="1096393"/>
            <a:ext cx="10515600" cy="3018408"/>
          </a:xfrm>
        </p:spPr>
        <p:txBody>
          <a:bodyPr>
            <a:normAutofit fontScale="90000"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Propusnost tla (Infiltracija)</a:t>
            </a:r>
            <a:r>
              <a:rPr lang="hr-HR" dirty="0"/>
              <a:t> </a:t>
            </a:r>
            <a:br>
              <a:rPr lang="hr-HR" dirty="0"/>
            </a:br>
            <a:br>
              <a:rPr lang="hr-HR" dirty="0"/>
            </a:br>
            <a:r>
              <a:rPr lang="hr-HR" sz="2700" dirty="0">
                <a:latin typeface="Arial" panose="020B0604020202020204" pitchFamily="34" charset="0"/>
                <a:cs typeface="Arial" panose="020B0604020202020204" pitchFamily="34" charset="0"/>
              </a:rPr>
              <a:t>Propusnost ili infiltracija tla je vrijednost kojom se prikazuje volumen vode koja se infiltrira (uđe) u tlo u jedinici vremena. Propusnost tla ovisi o strukturi i teksturi tla.</a:t>
            </a:r>
            <a:br>
              <a:rPr lang="hr-H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700" dirty="0" err="1">
                <a:latin typeface="Arial" panose="020B0604020202020204" pitchFamily="34" charset="0"/>
                <a:cs typeface="Arial" panose="020B0604020202020204" pitchFamily="34" charset="0"/>
              </a:rPr>
              <a:t>Kategorizaciju</a:t>
            </a:r>
            <a:r>
              <a:rPr lang="it-IT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700" dirty="0" err="1">
                <a:latin typeface="Arial" panose="020B0604020202020204" pitchFamily="34" charset="0"/>
                <a:cs typeface="Arial" panose="020B0604020202020204" pitchFamily="34" charset="0"/>
              </a:rPr>
              <a:t>propusnost</a:t>
            </a:r>
            <a:r>
              <a:rPr lang="it-IT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700" dirty="0" err="1">
                <a:latin typeface="Arial" panose="020B0604020202020204" pitchFamily="34" charset="0"/>
                <a:cs typeface="Arial" panose="020B0604020202020204" pitchFamily="34" charset="0"/>
              </a:rPr>
              <a:t>tla</a:t>
            </a:r>
            <a:r>
              <a:rPr lang="it-IT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700" dirty="0" err="1">
                <a:latin typeface="Arial" panose="020B0604020202020204" pitchFamily="34" charset="0"/>
                <a:cs typeface="Arial" panose="020B0604020202020204" pitchFamily="34" charset="0"/>
              </a:rPr>
              <a:t>određuje</a:t>
            </a:r>
            <a:r>
              <a:rPr lang="it-IT" sz="2700" dirty="0">
                <a:latin typeface="Arial" panose="020B0604020202020204" pitchFamily="34" charset="0"/>
                <a:cs typeface="Arial" panose="020B0604020202020204" pitchFamily="34" charset="0"/>
              </a:rPr>
              <a:t> volumen filtrata </a:t>
            </a:r>
            <a:r>
              <a:rPr lang="it-IT" sz="2700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it-IT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700" dirty="0" err="1">
                <a:latin typeface="Arial" panose="020B0604020202020204" pitchFamily="34" charset="0"/>
                <a:cs typeface="Arial" panose="020B0604020202020204" pitchFamily="34" charset="0"/>
              </a:rPr>
              <a:t>prođe</a:t>
            </a:r>
            <a:r>
              <a:rPr lang="it-IT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700" dirty="0" err="1"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lang="it-IT" sz="2700" dirty="0">
                <a:latin typeface="Arial" panose="020B0604020202020204" pitchFamily="34" charset="0"/>
                <a:cs typeface="Arial" panose="020B0604020202020204" pitchFamily="34" charset="0"/>
              </a:rPr>
              <a:t> 100 ml </a:t>
            </a:r>
            <a:r>
              <a:rPr lang="it-IT" sz="2700" dirty="0" err="1">
                <a:latin typeface="Arial" panose="020B0604020202020204" pitchFamily="34" charset="0"/>
                <a:cs typeface="Arial" panose="020B0604020202020204" pitchFamily="34" charset="0"/>
              </a:rPr>
              <a:t>tla</a:t>
            </a:r>
            <a:r>
              <a:rPr lang="it-IT" sz="27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it-IT" sz="2700" dirty="0" err="1">
                <a:latin typeface="Arial" panose="020B0604020202020204" pitchFamily="34" charset="0"/>
                <a:cs typeface="Arial" panose="020B0604020202020204" pitchFamily="34" charset="0"/>
              </a:rPr>
              <a:t>trajanju</a:t>
            </a:r>
            <a:r>
              <a:rPr lang="it-IT" sz="2700" dirty="0">
                <a:latin typeface="Arial" panose="020B0604020202020204" pitchFamily="34" charset="0"/>
                <a:cs typeface="Arial" panose="020B0604020202020204" pitchFamily="34" charset="0"/>
              </a:rPr>
              <a:t> od 15 min </a:t>
            </a:r>
            <a:r>
              <a:rPr lang="it-IT" sz="2700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it-IT" sz="2700" dirty="0">
                <a:latin typeface="Arial" panose="020B0604020202020204" pitchFamily="34" charset="0"/>
                <a:cs typeface="Arial" panose="020B0604020202020204" pitchFamily="34" charset="0"/>
              </a:rPr>
              <a:t> je u </a:t>
            </a:r>
            <a:r>
              <a:rPr lang="it-IT" sz="2700" dirty="0" err="1">
                <a:latin typeface="Arial" panose="020B0604020202020204" pitchFamily="34" charset="0"/>
                <a:cs typeface="Arial" panose="020B0604020202020204" pitchFamily="34" charset="0"/>
              </a:rPr>
              <a:t>analizirano</a:t>
            </a:r>
            <a:r>
              <a:rPr lang="it-IT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700" dirty="0" err="1">
                <a:latin typeface="Arial" panose="020B0604020202020204" pitchFamily="34" charset="0"/>
                <a:cs typeface="Arial" panose="020B0604020202020204" pitchFamily="34" charset="0"/>
              </a:rPr>
              <a:t>tlo</a:t>
            </a:r>
            <a:r>
              <a:rPr lang="it-IT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700" dirty="0" err="1">
                <a:latin typeface="Arial" panose="020B0604020202020204" pitchFamily="34" charset="0"/>
                <a:cs typeface="Arial" panose="020B0604020202020204" pitchFamily="34" charset="0"/>
              </a:rPr>
              <a:t>uliveno</a:t>
            </a:r>
            <a:r>
              <a:rPr lang="it-IT" sz="2700" dirty="0">
                <a:latin typeface="Arial" panose="020B0604020202020204" pitchFamily="34" charset="0"/>
                <a:cs typeface="Arial" panose="020B0604020202020204" pitchFamily="34" charset="0"/>
              </a:rPr>
              <a:t> 100 ml </a:t>
            </a:r>
            <a:r>
              <a:rPr lang="it-IT" sz="2700" dirty="0" err="1">
                <a:latin typeface="Arial" panose="020B0604020202020204" pitchFamily="34" charset="0"/>
                <a:cs typeface="Arial" panose="020B0604020202020204" pitchFamily="34" charset="0"/>
              </a:rPr>
              <a:t>vode</a:t>
            </a:r>
            <a:r>
              <a:rPr lang="hr-HR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8D23E5-894B-4302-BA19-74EF2859A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6" y="362266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creenShot001">
            <a:extLst>
              <a:ext uri="{FF2B5EF4-FFF2-40B4-BE49-F238E27FC236}">
                <a16:creationId xmlns:a16="http://schemas.microsoft.com/office/drawing/2014/main" id="{1A5D8DAF-6646-4FF6-9F00-2A20258EE3C2}"/>
              </a:ext>
            </a:extLst>
          </p:cNvPr>
          <p:cNvPicPr/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915705" y="4343400"/>
            <a:ext cx="3539786" cy="215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AFF14B-E62B-4C6A-A5FE-C6F08CA6A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77" y="3642065"/>
            <a:ext cx="11031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5023BB2C-4375-45CA-86E7-8E0768F27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060" y="4547586"/>
            <a:ext cx="4648940" cy="19481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jako propusno:                više od 75  %</a:t>
            </a: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dobro propusno:           od  65 do 75 %</a:t>
            </a: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osrednje propusno:       od 55 do 65 %</a:t>
            </a: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slabo propusno:             od 40 do 55 %</a:t>
            </a: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jako slabo propusno:    manje od 40 %</a:t>
            </a: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01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>
            <a:extLst>
              <a:ext uri="{FF2B5EF4-FFF2-40B4-BE49-F238E27FC236}">
                <a16:creationId xmlns:a16="http://schemas.microsoft.com/office/drawing/2014/main" id="{82B657CB-54F2-4F83-840D-6134FF710C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316" y="5388746"/>
            <a:ext cx="9144000" cy="1011858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3027286"/>
            <a:ext cx="10515600" cy="1944210"/>
          </a:xfrm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Većina materijala i slika preuzeta, prevedena ili prilagođena s GLOBE servera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www.globe.gov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4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http://globe.hr</a:t>
            </a:r>
            <a:r>
              <a:rPr lang="hr-H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Ostali materijali iz osobne i školske arhive</a:t>
            </a: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18" y="977949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6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6"/>
            <a:ext cx="7338134" cy="50513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21FA08A-D3D8-4B64-9B4E-F433E5117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964" y="1295399"/>
            <a:ext cx="9959162" cy="48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0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6"/>
            <a:ext cx="7338134" cy="50513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A95BAFD-0290-4C2E-B262-4746B5FC0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367" y="1095375"/>
            <a:ext cx="9238846" cy="49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5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6"/>
            <a:ext cx="7338134" cy="50513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1990C54-6CFB-4B61-9C40-4F7ECD84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217" y="1805067"/>
            <a:ext cx="9375919" cy="379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6"/>
            <a:ext cx="7338134" cy="50513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29E699D-4FB9-440F-AA4A-3C4FE6A22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073" y="1222271"/>
            <a:ext cx="8847111" cy="51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6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EA3C2-42D0-4BF8-BD1B-4139A83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6"/>
            <a:ext cx="7338134" cy="5051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Učenici će…</a:t>
            </a:r>
          </a:p>
          <a:p>
            <a:r>
              <a:rPr lang="hr-HR" sz="2400" dirty="0"/>
              <a:t>Usvojiti osnovne pojmove iz  pedologije</a:t>
            </a:r>
          </a:p>
          <a:p>
            <a:r>
              <a:rPr lang="hr-HR" sz="2400" dirty="0"/>
              <a:t>Znati primijeniti protokole i interpretirati rezultate istraživanja</a:t>
            </a:r>
          </a:p>
          <a:p>
            <a:r>
              <a:rPr lang="hr-HR" sz="2400" dirty="0"/>
              <a:t>Steći sposobnost interdisciplinarnog pristupa istraživanju</a:t>
            </a:r>
          </a:p>
          <a:p>
            <a:r>
              <a:rPr lang="hr-HR" sz="2400" dirty="0"/>
              <a:t>Steći sposobnost uočavanja međusobnih  utjecaja klime, vegetacije, podloge (stijena) i ljudskog faktora na formiranje tla</a:t>
            </a:r>
          </a:p>
          <a:p>
            <a:r>
              <a:rPr lang="hr-HR" sz="2400" dirty="0"/>
              <a:t>Moći lakše razumjeti hidrološki ciklus, ciklus ugljika  i energije na zemlji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195C7-D035-4589-A47C-61F2C2AD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73" y="276613"/>
            <a:ext cx="4667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 of a soil pedon with an O, A, B and C horizon.">
            <a:extLst>
              <a:ext uri="{FF2B5EF4-FFF2-40B4-BE49-F238E27FC236}">
                <a16:creationId xmlns:a16="http://schemas.microsoft.com/office/drawing/2014/main" id="{62650F36-9595-48D2-BCA8-C5455C83D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91" y="1162976"/>
            <a:ext cx="3462904" cy="43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70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</TotalTime>
  <Words>1339</Words>
  <Application>Microsoft Office PowerPoint</Application>
  <PresentationFormat>Široki zaslon</PresentationFormat>
  <Paragraphs>174</Paragraphs>
  <Slides>43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Segoe UI Symbol</vt:lpstr>
      <vt:lpstr>Times</vt:lpstr>
      <vt:lpstr>Times New Roman</vt:lpstr>
      <vt:lpstr>Tema sustava Office</vt:lpstr>
      <vt:lpstr>Image</vt:lpstr>
      <vt:lpstr>TLO</vt:lpstr>
      <vt:lpstr>PowerPoint prezentacija</vt:lpstr>
      <vt:lpstr>PowerPoint prezentacija</vt:lpstr>
      <vt:lpstr>Ciljevi ispitivanja tla u GLOBE programu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GLOBE protokoli</vt:lpstr>
      <vt:lpstr>Tlo i voda</vt:lpstr>
      <vt:lpstr>Karakterizacija tla</vt:lpstr>
      <vt:lpstr>Tipovi  profila (presjeka tla):</vt:lpstr>
      <vt:lpstr>1. Određivanje horizonta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3. Određivanje glavne i sekundarne boje horizonta</vt:lpstr>
      <vt:lpstr>PowerPoint prezentacija</vt:lpstr>
      <vt:lpstr>PowerPoint prezentacija</vt:lpstr>
      <vt:lpstr>PowerPoint prezentacija</vt:lpstr>
      <vt:lpstr>5. Procjena teksture tla </vt:lpstr>
      <vt:lpstr>PowerPoint prezentacija</vt:lpstr>
      <vt:lpstr>PowerPoint prezentacija</vt:lpstr>
      <vt:lpstr>7. Određivanje slobodnih karbonata</vt:lpstr>
      <vt:lpstr>Temperatura tla  mjerenja se vrše barem jednom tjedno, ako niste u mogućnosti svakodnevno   </vt:lpstr>
      <vt:lpstr>PowerPoint prezentacija</vt:lpstr>
      <vt:lpstr>Vlažnost tla</vt:lpstr>
      <vt:lpstr>Vlažnost tla</vt:lpstr>
      <vt:lpstr>PowerPoint prezentacija</vt:lpstr>
      <vt:lpstr>PowerPoint prezentacija</vt:lpstr>
      <vt:lpstr>pH tla pH vrijednost govori o kiselosti nekoga sustava, odnosno, to je negativni logaritam koncentracije oksonijevih iona u otopini. pH vrijednost se kreće od 0 do 14. Otopine čija je pH vrijednost 7 su neutralne, one s nižom pH vrijednosti su kisele, a s višom lužnate.     </vt:lpstr>
      <vt:lpstr>PowerPoint prezentacija</vt:lpstr>
      <vt:lpstr> Ukupna gustoća tla  </vt:lpstr>
      <vt:lpstr>PowerPoint prezentacija</vt:lpstr>
      <vt:lpstr>PowerPoint prezentacija</vt:lpstr>
      <vt:lpstr>Propusnost tla (Infiltracija)   Propusnost ili infiltracija tla je vrijednost kojom se prikazuje volumen vode koja se infiltrira (uđe) u tlo u jedinici vremena. Propusnost tla ovisi o strukturi i teksturi tla. Kategorizaciju propusnost tla određuje volumen filtrata koji prođe kroz 100 ml tla u trajanju od 15 min ako je u analizirano tlo uliveno 100 ml vode.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Hidrosfera</dc:title>
  <dc:creator>Sanja</dc:creator>
  <cp:lastModifiedBy>Sanja</cp:lastModifiedBy>
  <cp:revision>81</cp:revision>
  <dcterms:created xsi:type="dcterms:W3CDTF">2021-04-10T17:17:20Z</dcterms:created>
  <dcterms:modified xsi:type="dcterms:W3CDTF">2021-04-25T18:02:06Z</dcterms:modified>
</cp:coreProperties>
</file>