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8" r:id="rId3"/>
    <p:sldId id="257" r:id="rId4"/>
    <p:sldId id="258" r:id="rId5"/>
    <p:sldId id="301" r:id="rId6"/>
    <p:sldId id="259" r:id="rId7"/>
    <p:sldId id="261" r:id="rId8"/>
    <p:sldId id="263" r:id="rId9"/>
    <p:sldId id="264" r:id="rId10"/>
    <p:sldId id="262" r:id="rId11"/>
    <p:sldId id="302" r:id="rId12"/>
    <p:sldId id="304" r:id="rId13"/>
    <p:sldId id="265" r:id="rId14"/>
    <p:sldId id="266" r:id="rId15"/>
    <p:sldId id="267" r:id="rId16"/>
    <p:sldId id="268" r:id="rId17"/>
    <p:sldId id="269" r:id="rId18"/>
    <p:sldId id="271" r:id="rId19"/>
    <p:sldId id="272" r:id="rId20"/>
    <p:sldId id="273" r:id="rId21"/>
    <p:sldId id="274" r:id="rId22"/>
    <p:sldId id="275" r:id="rId23"/>
    <p:sldId id="276" r:id="rId24"/>
    <p:sldId id="278" r:id="rId25"/>
    <p:sldId id="281" r:id="rId26"/>
    <p:sldId id="282" r:id="rId27"/>
    <p:sldId id="283" r:id="rId28"/>
    <p:sldId id="285" r:id="rId29"/>
    <p:sldId id="316" r:id="rId30"/>
    <p:sldId id="289" r:id="rId31"/>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ja" initials="S" lastIdx="1" clrIdx="0">
    <p:extLst>
      <p:ext uri="{19B8F6BF-5375-455C-9EA6-DF929625EA0E}">
        <p15:presenceInfo xmlns:p15="http://schemas.microsoft.com/office/powerpoint/2012/main" userId="Sanj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79" autoAdjust="0"/>
    <p:restoredTop sz="94660"/>
  </p:normalViewPr>
  <p:slideViewPr>
    <p:cSldViewPr snapToGrid="0">
      <p:cViewPr varScale="1">
        <p:scale>
          <a:sx n="68" d="100"/>
          <a:sy n="68" d="100"/>
        </p:scale>
        <p:origin x="451"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4-22T17:11:34.036" idx="1">
    <p:pos x="10" y="10"/>
    <p:text/>
    <p:extLst>
      <p:ext uri="{C676402C-5697-4E1C-873F-D02D1690AC5C}">
        <p15:threadingInfo xmlns:p15="http://schemas.microsoft.com/office/powerpoint/2012/main" timeZoneBias="-12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DE48753-C9B3-4B29-906A-0CB27D1F7DC8}"/>
              </a:ext>
            </a:extLst>
          </p:cNvPr>
          <p:cNvSpPr>
            <a:spLocks noGrp="1"/>
          </p:cNvSpPr>
          <p:nvPr>
            <p:ph type="ctrTitle"/>
          </p:nvPr>
        </p:nvSpPr>
        <p:spPr>
          <a:xfrm>
            <a:off x="1524000" y="1122363"/>
            <a:ext cx="9144000" cy="2387600"/>
          </a:xfrm>
        </p:spPr>
        <p:txBody>
          <a:bodyPr anchor="b"/>
          <a:lstStyle>
            <a:lvl1pPr algn="ctr">
              <a:defRPr sz="6000"/>
            </a:lvl1pPr>
          </a:lstStyle>
          <a:p>
            <a:r>
              <a:rPr lang="hr-HR"/>
              <a:t>Kliknite da biste uredili stil naslova matrice</a:t>
            </a:r>
          </a:p>
        </p:txBody>
      </p:sp>
      <p:sp>
        <p:nvSpPr>
          <p:cNvPr id="3" name="Podnaslov 2">
            <a:extLst>
              <a:ext uri="{FF2B5EF4-FFF2-40B4-BE49-F238E27FC236}">
                <a16:creationId xmlns:a16="http://schemas.microsoft.com/office/drawing/2014/main" id="{0A6140CA-38FD-4374-8897-ABDE9B8771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a:extLst>
              <a:ext uri="{FF2B5EF4-FFF2-40B4-BE49-F238E27FC236}">
                <a16:creationId xmlns:a16="http://schemas.microsoft.com/office/drawing/2014/main" id="{A7F788AA-7388-4E15-A3F0-60F0D0798A14}"/>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5" name="Rezervirano mjesto podnožja 4">
            <a:extLst>
              <a:ext uri="{FF2B5EF4-FFF2-40B4-BE49-F238E27FC236}">
                <a16:creationId xmlns:a16="http://schemas.microsoft.com/office/drawing/2014/main" id="{A6DDD64D-770F-4228-AEEC-33214FE5E25B}"/>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DC34CDAF-3191-4CA4-B75C-E53299892A5A}"/>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3963192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CFD393C-0186-4B0F-B55E-A25B5740A85D}"/>
              </a:ext>
            </a:extLst>
          </p:cNvPr>
          <p:cNvSpPr>
            <a:spLocks noGrp="1"/>
          </p:cNvSpPr>
          <p:nvPr>
            <p:ph type="title"/>
          </p:nvPr>
        </p:nvSpPr>
        <p:spPr/>
        <p:txBody>
          <a:bodyPr/>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82FB8ADB-3D0A-4851-8D08-B05441A4A0A4}"/>
              </a:ext>
            </a:extLst>
          </p:cNvPr>
          <p:cNvSpPr>
            <a:spLocks noGrp="1"/>
          </p:cNvSpPr>
          <p:nvPr>
            <p:ph type="body" orient="vert" idx="1"/>
          </p:nvPr>
        </p:nvSpPr>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8CCB7526-5855-4A1F-AE4F-AFD269726EEA}"/>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5" name="Rezervirano mjesto podnožja 4">
            <a:extLst>
              <a:ext uri="{FF2B5EF4-FFF2-40B4-BE49-F238E27FC236}">
                <a16:creationId xmlns:a16="http://schemas.microsoft.com/office/drawing/2014/main" id="{F81320D6-01FB-4F8F-9727-B5F1B12041F4}"/>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2651D713-DB4F-45CA-9E0D-E0E749EB1EB5}"/>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3022974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a:extLst>
              <a:ext uri="{FF2B5EF4-FFF2-40B4-BE49-F238E27FC236}">
                <a16:creationId xmlns:a16="http://schemas.microsoft.com/office/drawing/2014/main" id="{EEA97C1F-1543-4738-823F-2AF1D46D46A5}"/>
              </a:ext>
            </a:extLst>
          </p:cNvPr>
          <p:cNvSpPr>
            <a:spLocks noGrp="1"/>
          </p:cNvSpPr>
          <p:nvPr>
            <p:ph type="title" orient="vert"/>
          </p:nvPr>
        </p:nvSpPr>
        <p:spPr>
          <a:xfrm>
            <a:off x="8724900" y="365125"/>
            <a:ext cx="2628900" cy="5811838"/>
          </a:xfrm>
        </p:spPr>
        <p:txBody>
          <a:bodyPr vert="eaVert"/>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D081AAB1-14B2-4F7C-AD9C-34D62CC9EAD9}"/>
              </a:ext>
            </a:extLst>
          </p:cNvPr>
          <p:cNvSpPr>
            <a:spLocks noGrp="1"/>
          </p:cNvSpPr>
          <p:nvPr>
            <p:ph type="body" orient="vert" idx="1"/>
          </p:nvPr>
        </p:nvSpPr>
        <p:spPr>
          <a:xfrm>
            <a:off x="838200" y="365125"/>
            <a:ext cx="7734300" cy="5811838"/>
          </a:xfrm>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D01513C2-3A10-4DAB-9EA0-D5F22EAE27D4}"/>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5" name="Rezervirano mjesto podnožja 4">
            <a:extLst>
              <a:ext uri="{FF2B5EF4-FFF2-40B4-BE49-F238E27FC236}">
                <a16:creationId xmlns:a16="http://schemas.microsoft.com/office/drawing/2014/main" id="{4EB078EB-3B7F-4A75-A88D-D4B4E3B38A1F}"/>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DBE8850D-8AA4-41AC-8C81-A883ED95AADE}"/>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1746309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12DA282-A325-4E9B-AF88-E5D8A53265A6}"/>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B3232442-A4B3-452C-AE72-771695578725}"/>
              </a:ext>
            </a:extLst>
          </p:cNvPr>
          <p:cNvSpPr>
            <a:spLocks noGrp="1"/>
          </p:cNvSpPr>
          <p:nvPr>
            <p:ph idx="1"/>
          </p:nvPr>
        </p:nvSpPr>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EF6A3016-5BEE-4B96-BE61-3A200E17D5D0}"/>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5" name="Rezervirano mjesto podnožja 4">
            <a:extLst>
              <a:ext uri="{FF2B5EF4-FFF2-40B4-BE49-F238E27FC236}">
                <a16:creationId xmlns:a16="http://schemas.microsoft.com/office/drawing/2014/main" id="{FD193F48-DAC7-4C64-919A-8B210BD9B9A4}"/>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7E21D591-FD93-4BB1-9D0A-5577829AD3D0}"/>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3549013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68F8135-CE5B-41AC-9889-5DE1B816F9AF}"/>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EDA2642E-CEB3-4E71-9BE5-4285927EE33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Uredite stilove teksta matrice</a:t>
            </a:r>
          </a:p>
        </p:txBody>
      </p:sp>
      <p:sp>
        <p:nvSpPr>
          <p:cNvPr id="4" name="Rezervirano mjesto datuma 3">
            <a:extLst>
              <a:ext uri="{FF2B5EF4-FFF2-40B4-BE49-F238E27FC236}">
                <a16:creationId xmlns:a16="http://schemas.microsoft.com/office/drawing/2014/main" id="{B2C54943-6CEB-463D-A535-E21611BD6CB6}"/>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5" name="Rezervirano mjesto podnožja 4">
            <a:extLst>
              <a:ext uri="{FF2B5EF4-FFF2-40B4-BE49-F238E27FC236}">
                <a16:creationId xmlns:a16="http://schemas.microsoft.com/office/drawing/2014/main" id="{2627E662-1677-4C7E-81A1-31E73A21C786}"/>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6DF55E20-0542-4A84-BD96-8B82F2AA979D}"/>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1981759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B48FD07-999E-4225-AD7A-2E1E1387E87C}"/>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BA82422E-A257-40EB-924E-490738D3A63D}"/>
              </a:ext>
            </a:extLst>
          </p:cNvPr>
          <p:cNvSpPr>
            <a:spLocks noGrp="1"/>
          </p:cNvSpPr>
          <p:nvPr>
            <p:ph sz="half" idx="1"/>
          </p:nvPr>
        </p:nvSpPr>
        <p:spPr>
          <a:xfrm>
            <a:off x="838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sadržaja 3">
            <a:extLst>
              <a:ext uri="{FF2B5EF4-FFF2-40B4-BE49-F238E27FC236}">
                <a16:creationId xmlns:a16="http://schemas.microsoft.com/office/drawing/2014/main" id="{5E3088EA-68CC-470A-9AC2-38A2AE9E67F9}"/>
              </a:ext>
            </a:extLst>
          </p:cNvPr>
          <p:cNvSpPr>
            <a:spLocks noGrp="1"/>
          </p:cNvSpPr>
          <p:nvPr>
            <p:ph sz="half" idx="2"/>
          </p:nvPr>
        </p:nvSpPr>
        <p:spPr>
          <a:xfrm>
            <a:off x="6172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datuma 4">
            <a:extLst>
              <a:ext uri="{FF2B5EF4-FFF2-40B4-BE49-F238E27FC236}">
                <a16:creationId xmlns:a16="http://schemas.microsoft.com/office/drawing/2014/main" id="{59DB1454-59D9-46FE-BD53-41E627C1FD17}"/>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6" name="Rezervirano mjesto podnožja 5">
            <a:extLst>
              <a:ext uri="{FF2B5EF4-FFF2-40B4-BE49-F238E27FC236}">
                <a16:creationId xmlns:a16="http://schemas.microsoft.com/office/drawing/2014/main" id="{BCA610B0-E126-4154-8A96-B4CAAA3008C5}"/>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672464E4-934E-4847-BDA4-AAD5B86C0E55}"/>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3679648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2D706FD-467C-4DB1-B61C-4675E095F1B5}"/>
              </a:ext>
            </a:extLst>
          </p:cNvPr>
          <p:cNvSpPr>
            <a:spLocks noGrp="1"/>
          </p:cNvSpPr>
          <p:nvPr>
            <p:ph type="title"/>
          </p:nvPr>
        </p:nvSpPr>
        <p:spPr>
          <a:xfrm>
            <a:off x="839788" y="365125"/>
            <a:ext cx="10515600" cy="1325563"/>
          </a:xfrm>
        </p:spPr>
        <p:txBody>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CEC33565-19D9-466A-A5C4-D693B94183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4" name="Rezervirano mjesto sadržaja 3">
            <a:extLst>
              <a:ext uri="{FF2B5EF4-FFF2-40B4-BE49-F238E27FC236}">
                <a16:creationId xmlns:a16="http://schemas.microsoft.com/office/drawing/2014/main" id="{E6BDD2B5-BB40-42B9-BD96-B82960CF5AED}"/>
              </a:ext>
            </a:extLst>
          </p:cNvPr>
          <p:cNvSpPr>
            <a:spLocks noGrp="1"/>
          </p:cNvSpPr>
          <p:nvPr>
            <p:ph sz="half" idx="2"/>
          </p:nvPr>
        </p:nvSpPr>
        <p:spPr>
          <a:xfrm>
            <a:off x="839788" y="2505075"/>
            <a:ext cx="5157787"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teksta 4">
            <a:extLst>
              <a:ext uri="{FF2B5EF4-FFF2-40B4-BE49-F238E27FC236}">
                <a16:creationId xmlns:a16="http://schemas.microsoft.com/office/drawing/2014/main" id="{BDA172FF-DDE3-4803-BF03-3B1BFFD16A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6" name="Rezervirano mjesto sadržaja 5">
            <a:extLst>
              <a:ext uri="{FF2B5EF4-FFF2-40B4-BE49-F238E27FC236}">
                <a16:creationId xmlns:a16="http://schemas.microsoft.com/office/drawing/2014/main" id="{895C7F5A-83F9-43BE-B5D0-856C6BC1967F}"/>
              </a:ext>
            </a:extLst>
          </p:cNvPr>
          <p:cNvSpPr>
            <a:spLocks noGrp="1"/>
          </p:cNvSpPr>
          <p:nvPr>
            <p:ph sz="quarter" idx="4"/>
          </p:nvPr>
        </p:nvSpPr>
        <p:spPr>
          <a:xfrm>
            <a:off x="6172200" y="2505075"/>
            <a:ext cx="5183188"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7" name="Rezervirano mjesto datuma 6">
            <a:extLst>
              <a:ext uri="{FF2B5EF4-FFF2-40B4-BE49-F238E27FC236}">
                <a16:creationId xmlns:a16="http://schemas.microsoft.com/office/drawing/2014/main" id="{01B41BED-7053-49D9-B44C-9EF1C860E368}"/>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8" name="Rezervirano mjesto podnožja 7">
            <a:extLst>
              <a:ext uri="{FF2B5EF4-FFF2-40B4-BE49-F238E27FC236}">
                <a16:creationId xmlns:a16="http://schemas.microsoft.com/office/drawing/2014/main" id="{40D76804-B662-42D6-BA8D-41895628A5D7}"/>
              </a:ext>
            </a:extLst>
          </p:cNvPr>
          <p:cNvSpPr>
            <a:spLocks noGrp="1"/>
          </p:cNvSpPr>
          <p:nvPr>
            <p:ph type="ftr" sz="quarter" idx="11"/>
          </p:nvPr>
        </p:nvSpPr>
        <p:spPr/>
        <p:txBody>
          <a:bodyPr/>
          <a:lstStyle/>
          <a:p>
            <a:endParaRPr lang="hr-HR"/>
          </a:p>
        </p:txBody>
      </p:sp>
      <p:sp>
        <p:nvSpPr>
          <p:cNvPr id="9" name="Rezervirano mjesto broja slajda 8">
            <a:extLst>
              <a:ext uri="{FF2B5EF4-FFF2-40B4-BE49-F238E27FC236}">
                <a16:creationId xmlns:a16="http://schemas.microsoft.com/office/drawing/2014/main" id="{A23FE364-E4E7-4AC2-8B70-B2C28DE87DC8}"/>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1754753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6AF500E-CEF8-4C66-A703-A9CF673427A6}"/>
              </a:ext>
            </a:extLst>
          </p:cNvPr>
          <p:cNvSpPr>
            <a:spLocks noGrp="1"/>
          </p:cNvSpPr>
          <p:nvPr>
            <p:ph type="title"/>
          </p:nvPr>
        </p:nvSpPr>
        <p:spPr/>
        <p:txBody>
          <a:bodyPr/>
          <a:lstStyle/>
          <a:p>
            <a:r>
              <a:rPr lang="hr-HR"/>
              <a:t>Kliknite da biste uredili stil naslova matrice</a:t>
            </a:r>
          </a:p>
        </p:txBody>
      </p:sp>
      <p:sp>
        <p:nvSpPr>
          <p:cNvPr id="3" name="Rezervirano mjesto datuma 2">
            <a:extLst>
              <a:ext uri="{FF2B5EF4-FFF2-40B4-BE49-F238E27FC236}">
                <a16:creationId xmlns:a16="http://schemas.microsoft.com/office/drawing/2014/main" id="{69269399-0D41-4770-AFF0-5E0230602417}"/>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4" name="Rezervirano mjesto podnožja 3">
            <a:extLst>
              <a:ext uri="{FF2B5EF4-FFF2-40B4-BE49-F238E27FC236}">
                <a16:creationId xmlns:a16="http://schemas.microsoft.com/office/drawing/2014/main" id="{8A1B97D3-4BE4-4186-8658-921984D2AEB4}"/>
              </a:ext>
            </a:extLst>
          </p:cNvPr>
          <p:cNvSpPr>
            <a:spLocks noGrp="1"/>
          </p:cNvSpPr>
          <p:nvPr>
            <p:ph type="ftr" sz="quarter" idx="11"/>
          </p:nvPr>
        </p:nvSpPr>
        <p:spPr/>
        <p:txBody>
          <a:bodyPr/>
          <a:lstStyle/>
          <a:p>
            <a:endParaRPr lang="hr-HR"/>
          </a:p>
        </p:txBody>
      </p:sp>
      <p:sp>
        <p:nvSpPr>
          <p:cNvPr id="5" name="Rezervirano mjesto broja slajda 4">
            <a:extLst>
              <a:ext uri="{FF2B5EF4-FFF2-40B4-BE49-F238E27FC236}">
                <a16:creationId xmlns:a16="http://schemas.microsoft.com/office/drawing/2014/main" id="{3B473533-CFED-4606-AFA4-88F6A29742C6}"/>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2999339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a:extLst>
              <a:ext uri="{FF2B5EF4-FFF2-40B4-BE49-F238E27FC236}">
                <a16:creationId xmlns:a16="http://schemas.microsoft.com/office/drawing/2014/main" id="{86FDF817-13D4-4C64-9606-A01DE9D3BF30}"/>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3" name="Rezervirano mjesto podnožja 2">
            <a:extLst>
              <a:ext uri="{FF2B5EF4-FFF2-40B4-BE49-F238E27FC236}">
                <a16:creationId xmlns:a16="http://schemas.microsoft.com/office/drawing/2014/main" id="{0C245170-C781-4CDC-8298-C605C02B3270}"/>
              </a:ext>
            </a:extLst>
          </p:cNvPr>
          <p:cNvSpPr>
            <a:spLocks noGrp="1"/>
          </p:cNvSpPr>
          <p:nvPr>
            <p:ph type="ftr" sz="quarter" idx="11"/>
          </p:nvPr>
        </p:nvSpPr>
        <p:spPr/>
        <p:txBody>
          <a:bodyPr/>
          <a:lstStyle/>
          <a:p>
            <a:endParaRPr lang="hr-HR"/>
          </a:p>
        </p:txBody>
      </p:sp>
      <p:sp>
        <p:nvSpPr>
          <p:cNvPr id="4" name="Rezervirano mjesto broja slajda 3">
            <a:extLst>
              <a:ext uri="{FF2B5EF4-FFF2-40B4-BE49-F238E27FC236}">
                <a16:creationId xmlns:a16="http://schemas.microsoft.com/office/drawing/2014/main" id="{F52534C9-41AF-4510-9050-32DEC2B10666}"/>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1909220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0CA010E-E199-424C-B1FA-A75E73BC79EA}"/>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adržaja 2">
            <a:extLst>
              <a:ext uri="{FF2B5EF4-FFF2-40B4-BE49-F238E27FC236}">
                <a16:creationId xmlns:a16="http://schemas.microsoft.com/office/drawing/2014/main" id="{4339C46C-8F44-4BA4-A1D6-94E50A7452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teksta 3">
            <a:extLst>
              <a:ext uri="{FF2B5EF4-FFF2-40B4-BE49-F238E27FC236}">
                <a16:creationId xmlns:a16="http://schemas.microsoft.com/office/drawing/2014/main" id="{108679AE-7A62-4253-B4C9-4DFAC665BA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AED6BF91-F0CE-44DA-9828-DEBB573A4380}"/>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6" name="Rezervirano mjesto podnožja 5">
            <a:extLst>
              <a:ext uri="{FF2B5EF4-FFF2-40B4-BE49-F238E27FC236}">
                <a16:creationId xmlns:a16="http://schemas.microsoft.com/office/drawing/2014/main" id="{FC42ADC3-65E1-4FF7-B0B6-56692918372C}"/>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D467DF2E-0092-48FB-9CD3-9FAF81C6735E}"/>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1285352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42D4CAF-87BD-432D-9016-FD336C26B0BB}"/>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like 2">
            <a:extLst>
              <a:ext uri="{FF2B5EF4-FFF2-40B4-BE49-F238E27FC236}">
                <a16:creationId xmlns:a16="http://schemas.microsoft.com/office/drawing/2014/main" id="{6DE99A60-13FC-465F-B17F-719A932839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a:extLst>
              <a:ext uri="{FF2B5EF4-FFF2-40B4-BE49-F238E27FC236}">
                <a16:creationId xmlns:a16="http://schemas.microsoft.com/office/drawing/2014/main" id="{DD388BB5-9966-436A-9CE2-236D7B54AD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CA1009ED-E0FF-4B56-8187-A4E94F579893}"/>
              </a:ext>
            </a:extLst>
          </p:cNvPr>
          <p:cNvSpPr>
            <a:spLocks noGrp="1"/>
          </p:cNvSpPr>
          <p:nvPr>
            <p:ph type="dt" sz="half" idx="10"/>
          </p:nvPr>
        </p:nvSpPr>
        <p:spPr/>
        <p:txBody>
          <a:bodyPr/>
          <a:lstStyle/>
          <a:p>
            <a:fld id="{C7BADAE8-14B4-415F-B255-BB1B78827005}" type="datetimeFigureOut">
              <a:rPr lang="hr-HR" smtClean="0"/>
              <a:t>25.4.2021.</a:t>
            </a:fld>
            <a:endParaRPr lang="hr-HR"/>
          </a:p>
        </p:txBody>
      </p:sp>
      <p:sp>
        <p:nvSpPr>
          <p:cNvPr id="6" name="Rezervirano mjesto podnožja 5">
            <a:extLst>
              <a:ext uri="{FF2B5EF4-FFF2-40B4-BE49-F238E27FC236}">
                <a16:creationId xmlns:a16="http://schemas.microsoft.com/office/drawing/2014/main" id="{188B166C-B3EC-4D28-A8CC-5218BD0B46F8}"/>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019174E5-006C-45F3-BEB4-8DCB0BD37953}"/>
              </a:ext>
            </a:extLst>
          </p:cNvPr>
          <p:cNvSpPr>
            <a:spLocks noGrp="1"/>
          </p:cNvSpPr>
          <p:nvPr>
            <p:ph type="sldNum" sz="quarter" idx="12"/>
          </p:nvPr>
        </p:nvSpPr>
        <p:spPr/>
        <p:txBody>
          <a:bodyPr/>
          <a:lstStyle/>
          <a:p>
            <a:fld id="{45B1139B-A5BF-46E9-9816-B895B1527450}" type="slidenum">
              <a:rPr lang="hr-HR" smtClean="0"/>
              <a:t>‹#›</a:t>
            </a:fld>
            <a:endParaRPr lang="hr-HR"/>
          </a:p>
        </p:txBody>
      </p:sp>
    </p:spTree>
    <p:extLst>
      <p:ext uri="{BB962C8B-B14F-4D97-AF65-F5344CB8AC3E}">
        <p14:creationId xmlns:p14="http://schemas.microsoft.com/office/powerpoint/2010/main" val="4294470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zervirano mjesto naslova 1">
            <a:extLst>
              <a:ext uri="{FF2B5EF4-FFF2-40B4-BE49-F238E27FC236}">
                <a16:creationId xmlns:a16="http://schemas.microsoft.com/office/drawing/2014/main" id="{46548E2D-6299-408C-94DA-219A7943E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1F707788-26DF-4B6D-94CB-274115DCF0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2AB110A2-1CB0-404F-A3BE-1B5234C634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BADAE8-14B4-415F-B255-BB1B78827005}" type="datetimeFigureOut">
              <a:rPr lang="hr-HR" smtClean="0"/>
              <a:t>25.4.2021.</a:t>
            </a:fld>
            <a:endParaRPr lang="hr-HR"/>
          </a:p>
        </p:txBody>
      </p:sp>
      <p:sp>
        <p:nvSpPr>
          <p:cNvPr id="5" name="Rezervirano mjesto podnožja 4">
            <a:extLst>
              <a:ext uri="{FF2B5EF4-FFF2-40B4-BE49-F238E27FC236}">
                <a16:creationId xmlns:a16="http://schemas.microsoft.com/office/drawing/2014/main" id="{5FC154B8-B5B7-4619-A991-BED8200E59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a:extLst>
              <a:ext uri="{FF2B5EF4-FFF2-40B4-BE49-F238E27FC236}">
                <a16:creationId xmlns:a16="http://schemas.microsoft.com/office/drawing/2014/main" id="{6E0D316B-D431-497F-BA6D-0748AFCF57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B1139B-A5BF-46E9-9816-B895B1527450}" type="slidenum">
              <a:rPr lang="hr-HR" smtClean="0"/>
              <a:t>‹#›</a:t>
            </a:fld>
            <a:endParaRPr lang="hr-HR"/>
          </a:p>
        </p:txBody>
      </p:sp>
    </p:spTree>
    <p:extLst>
      <p:ext uri="{BB962C8B-B14F-4D97-AF65-F5344CB8AC3E}">
        <p14:creationId xmlns:p14="http://schemas.microsoft.com/office/powerpoint/2010/main" val="1461460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comments" Target="../comments/comment1.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youtu.be/JILxeToZi9Y" TargetMode="Externa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youtu.be/oxpgvKQp3N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youtu.be/J3dbAtoQUzQ" TargetMode="External"/><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s://www.globe.gov/do-globe/globe-teachers-guide/hydrosphere/freshwater-macroinvertebrates" TargetMode="External"/><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6.jpg"/><Relationship Id="rId4" Type="http://schemas.openxmlformats.org/officeDocument/2006/relationships/image" Target="../media/image45.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globe.gov/do-globe/globe-teachers-guide/hydrosphere/mosquitoes" TargetMode="Externa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globe.gov/" TargetMode="External"/><Relationship Id="rId2" Type="http://schemas.openxmlformats.org/officeDocument/2006/relationships/image" Target="../media/image49.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globe.hr/"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F756778-BBF6-4BA5-933E-7A3C6364D13F}"/>
              </a:ext>
            </a:extLst>
          </p:cNvPr>
          <p:cNvSpPr>
            <a:spLocks noGrp="1"/>
          </p:cNvSpPr>
          <p:nvPr>
            <p:ph type="ctrTitle"/>
          </p:nvPr>
        </p:nvSpPr>
        <p:spPr>
          <a:xfrm>
            <a:off x="1524000" y="1231241"/>
            <a:ext cx="9144000" cy="2387600"/>
          </a:xfrm>
        </p:spPr>
        <p:txBody>
          <a:bodyPr/>
          <a:lstStyle/>
          <a:p>
            <a:r>
              <a:rPr lang="hr-HR" b="1" dirty="0" err="1">
                <a:solidFill>
                  <a:srgbClr val="0070C0"/>
                </a:solidFill>
                <a:latin typeface="Arial" panose="020B0604020202020204" pitchFamily="34" charset="0"/>
                <a:cs typeface="Arial" panose="020B0604020202020204" pitchFamily="34" charset="0"/>
              </a:rPr>
              <a:t>Hidrosfera</a:t>
            </a:r>
            <a:endParaRPr lang="hr-HR" b="1" dirty="0">
              <a:solidFill>
                <a:srgbClr val="0070C0"/>
              </a:solidFill>
              <a:latin typeface="Arial" panose="020B0604020202020204" pitchFamily="34" charset="0"/>
              <a:cs typeface="Arial" panose="020B0604020202020204" pitchFamily="34" charset="0"/>
            </a:endParaRPr>
          </a:p>
        </p:txBody>
      </p:sp>
      <p:sp>
        <p:nvSpPr>
          <p:cNvPr id="3" name="Podnaslov 2">
            <a:extLst>
              <a:ext uri="{FF2B5EF4-FFF2-40B4-BE49-F238E27FC236}">
                <a16:creationId xmlns:a16="http://schemas.microsoft.com/office/drawing/2014/main" id="{B5C9F3E7-487C-4650-83D5-2CC4E01AF0CF}"/>
              </a:ext>
            </a:extLst>
          </p:cNvPr>
          <p:cNvSpPr>
            <a:spLocks noGrp="1"/>
          </p:cNvSpPr>
          <p:nvPr>
            <p:ph type="subTitle" idx="1"/>
          </p:nvPr>
        </p:nvSpPr>
        <p:spPr>
          <a:xfrm>
            <a:off x="1524000" y="3861786"/>
            <a:ext cx="9144000" cy="2712009"/>
          </a:xfrm>
        </p:spPr>
        <p:txBody>
          <a:bodyPr>
            <a:normAutofit fontScale="47500" lnSpcReduction="20000"/>
          </a:bodyPr>
          <a:lstStyle/>
          <a:p>
            <a:endParaRPr lang="hr-HR" sz="4200" b="1" dirty="0">
              <a:solidFill>
                <a:srgbClr val="0070C0"/>
              </a:solidFill>
              <a:latin typeface="Arial" panose="020B0604020202020204" pitchFamily="34" charset="0"/>
              <a:cs typeface="Arial" panose="020B0604020202020204" pitchFamily="34" charset="0"/>
            </a:endParaRPr>
          </a:p>
          <a:p>
            <a:r>
              <a:rPr lang="hr-HR" sz="4200" b="1" dirty="0">
                <a:solidFill>
                  <a:srgbClr val="0070C0"/>
                </a:solidFill>
                <a:latin typeface="Arial" panose="020B0604020202020204" pitchFamily="34" charset="0"/>
                <a:cs typeface="Arial" panose="020B0604020202020204" pitchFamily="34" charset="0"/>
              </a:rPr>
              <a:t>Zajednički GLOBE on-line trening</a:t>
            </a:r>
          </a:p>
          <a:p>
            <a:r>
              <a:rPr lang="hr-HR" sz="4200" b="1" dirty="0">
                <a:solidFill>
                  <a:srgbClr val="0070C0"/>
                </a:solidFill>
                <a:latin typeface="Arial" panose="020B0604020202020204" pitchFamily="34" charset="0"/>
                <a:cs typeface="Arial" panose="020B0604020202020204" pitchFamily="34" charset="0"/>
              </a:rPr>
              <a:t>Sjeverna Makedonija   &amp;   Hrvatska   &amp;   Slovenija</a:t>
            </a:r>
          </a:p>
          <a:p>
            <a:endParaRPr lang="hr-HR" dirty="0"/>
          </a:p>
          <a:p>
            <a:r>
              <a:rPr lang="hr-HR" sz="4200" b="1" dirty="0">
                <a:solidFill>
                  <a:srgbClr val="0070C0"/>
                </a:solidFill>
                <a:latin typeface="Arial" panose="020B0604020202020204" pitchFamily="34" charset="0"/>
                <a:cs typeface="Arial" panose="020B0604020202020204" pitchFamily="34" charset="0"/>
              </a:rPr>
              <a:t>22. i 23.4.20</a:t>
            </a:r>
            <a:r>
              <a:rPr lang="en-US" sz="4200" b="1" dirty="0">
                <a:solidFill>
                  <a:srgbClr val="0070C0"/>
                </a:solidFill>
                <a:latin typeface="Arial" panose="020B0604020202020204" pitchFamily="34" charset="0"/>
                <a:cs typeface="Arial" panose="020B0604020202020204" pitchFamily="34" charset="0"/>
              </a:rPr>
              <a:t>2</a:t>
            </a:r>
            <a:r>
              <a:rPr lang="hr-HR" sz="4200" b="1">
                <a:solidFill>
                  <a:srgbClr val="0070C0"/>
                </a:solidFill>
                <a:latin typeface="Arial" panose="020B0604020202020204" pitchFamily="34" charset="0"/>
                <a:cs typeface="Arial" panose="020B0604020202020204" pitchFamily="34" charset="0"/>
              </a:rPr>
              <a:t>1</a:t>
            </a:r>
            <a:endParaRPr lang="en-US" sz="4200" b="1" dirty="0">
              <a:solidFill>
                <a:srgbClr val="0070C0"/>
              </a:solidFill>
              <a:latin typeface="Arial" panose="020B0604020202020204" pitchFamily="34" charset="0"/>
              <a:cs typeface="Arial" panose="020B0604020202020204" pitchFamily="34" charset="0"/>
            </a:endParaRPr>
          </a:p>
          <a:p>
            <a:endParaRPr lang="en-US" sz="4200" b="1" dirty="0">
              <a:solidFill>
                <a:srgbClr val="0070C0"/>
              </a:solidFill>
              <a:latin typeface="Arial" panose="020B0604020202020204" pitchFamily="34" charset="0"/>
              <a:cs typeface="Arial" panose="020B0604020202020204" pitchFamily="34" charset="0"/>
            </a:endParaRPr>
          </a:p>
          <a:p>
            <a:r>
              <a:rPr lang="en-US" sz="2500" dirty="0"/>
              <a:t>This project was funded through a U.S. Embassy grant</a:t>
            </a:r>
            <a:r>
              <a:rPr lang="en-US" sz="2500" b="1" dirty="0"/>
              <a:t>. </a:t>
            </a:r>
            <a:r>
              <a:rPr lang="en-US" sz="2500" dirty="0"/>
              <a:t>The opinions, findings, and conclusions or recommendations expressed herein are those of the implementers/authors and do not necessarily reflect those of the U.S. Government.</a:t>
            </a:r>
          </a:p>
          <a:p>
            <a:r>
              <a:rPr lang="en-US" dirty="0"/>
              <a:t> </a:t>
            </a:r>
          </a:p>
          <a:p>
            <a:endParaRPr lang="hr-HR" sz="4200" b="1" dirty="0">
              <a:solidFill>
                <a:srgbClr val="0070C0"/>
              </a:solidFill>
              <a:latin typeface="Arial" panose="020B0604020202020204" pitchFamily="34" charset="0"/>
              <a:cs typeface="Arial" panose="020B0604020202020204" pitchFamily="34" charset="0"/>
            </a:endParaRPr>
          </a:p>
        </p:txBody>
      </p:sp>
      <p:pic>
        <p:nvPicPr>
          <p:cNvPr id="4" name="Picture 2">
            <a:extLst>
              <a:ext uri="{FF2B5EF4-FFF2-40B4-BE49-F238E27FC236}">
                <a16:creationId xmlns:a16="http://schemas.microsoft.com/office/drawing/2014/main" id="{ADC73C6B-07E6-429C-9951-7117FAF2A4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7901" y="2224215"/>
            <a:ext cx="2406707" cy="40275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164336" y="231648"/>
            <a:ext cx="1541794" cy="999593"/>
          </a:xfrm>
          <a:prstGeom prst="rect">
            <a:avLst/>
          </a:prstGeom>
        </p:spPr>
      </p:pic>
      <p:pic>
        <p:nvPicPr>
          <p:cNvPr id="7" name="Picture 6"/>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483335" y="471671"/>
            <a:ext cx="1041931" cy="788614"/>
          </a:xfrm>
          <a:prstGeom prst="rect">
            <a:avLst/>
          </a:prstGeom>
        </p:spPr>
      </p:pic>
      <p:pic>
        <p:nvPicPr>
          <p:cNvPr id="8" name="Picture 7"/>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082216" y="609109"/>
            <a:ext cx="1468572" cy="641858"/>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5292" y="509079"/>
            <a:ext cx="1250977" cy="678099"/>
          </a:xfrm>
          <a:prstGeom prst="rect">
            <a:avLst/>
          </a:prstGeom>
        </p:spPr>
      </p:pic>
    </p:spTree>
    <p:extLst>
      <p:ext uri="{BB962C8B-B14F-4D97-AF65-F5344CB8AC3E}">
        <p14:creationId xmlns:p14="http://schemas.microsoft.com/office/powerpoint/2010/main" val="541661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057663"/>
            <a:ext cx="10515600" cy="781050"/>
          </a:xfrm>
        </p:spPr>
        <p:txBody>
          <a:bodyPr>
            <a:normAutofit/>
          </a:bodyPr>
          <a:lstStyle/>
          <a:p>
            <a:r>
              <a:rPr lang="hr-HR" sz="2800" b="1" dirty="0">
                <a:latin typeface="Arial" panose="020B0604020202020204" pitchFamily="34" charset="0"/>
                <a:cs typeface="Arial" panose="020B0604020202020204" pitchFamily="34" charset="0"/>
              </a:rPr>
              <a:t>Izbor postaje</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461638" y="2061765"/>
            <a:ext cx="7258235" cy="4716336"/>
          </a:xfrm>
        </p:spPr>
        <p:txBody>
          <a:bodyPr>
            <a:noAutofit/>
          </a:bodyPr>
          <a:lstStyle/>
          <a:p>
            <a:pPr>
              <a:buClr>
                <a:srgbClr val="5F5F5F"/>
              </a:buClr>
              <a:defRPr/>
            </a:pPr>
            <a:r>
              <a:rPr lang="hr-HR" sz="2400" dirty="0">
                <a:latin typeface="Arial" panose="020B0604020202020204" pitchFamily="34" charset="0"/>
                <a:cs typeface="Arial" panose="020B0604020202020204" pitchFamily="34" charset="0"/>
              </a:rPr>
              <a:t>lokacija - geografske koordinate</a:t>
            </a:r>
          </a:p>
          <a:p>
            <a:pPr>
              <a:buClr>
                <a:srgbClr val="5F5F5F"/>
              </a:buClr>
              <a:defRPr/>
            </a:pPr>
            <a:r>
              <a:rPr lang="hr-HR" sz="2400" dirty="0">
                <a:latin typeface="Arial" panose="020B0604020202020204" pitchFamily="34" charset="0"/>
                <a:cs typeface="Arial" panose="020B0604020202020204" pitchFamily="34" charset="0"/>
              </a:rPr>
              <a:t>prema količini otopljenih soli </a:t>
            </a:r>
          </a:p>
          <a:p>
            <a:pPr lvl="2">
              <a:buClr>
                <a:srgbClr val="5F5F5F"/>
              </a:buClr>
              <a:buSzPct val="70000"/>
              <a:defRPr/>
            </a:pPr>
            <a:r>
              <a:rPr lang="hr-HR" sz="2400" dirty="0">
                <a:latin typeface="Arial" panose="020B0604020202020204" pitchFamily="34" charset="0"/>
                <a:cs typeface="Arial" panose="020B0604020202020204" pitchFamily="34" charset="0"/>
              </a:rPr>
              <a:t> slana voda</a:t>
            </a:r>
          </a:p>
          <a:p>
            <a:pPr lvl="2">
              <a:buClr>
                <a:srgbClr val="5F5F5F"/>
              </a:buClr>
              <a:buSzPct val="70000"/>
              <a:defRPr/>
            </a:pPr>
            <a:r>
              <a:rPr lang="hr-HR" sz="2400" dirty="0">
                <a:latin typeface="Arial" panose="020B0604020202020204" pitchFamily="34" charset="0"/>
                <a:cs typeface="Arial" panose="020B0604020202020204" pitchFamily="34" charset="0"/>
              </a:rPr>
              <a:t> slatka voda</a:t>
            </a:r>
          </a:p>
          <a:p>
            <a:pPr>
              <a:buClr>
                <a:srgbClr val="5F5F5F"/>
              </a:buClr>
              <a:defRPr/>
            </a:pPr>
            <a:r>
              <a:rPr lang="hr-HR" sz="2400" dirty="0">
                <a:latin typeface="Arial" panose="020B0604020202020204" pitchFamily="34" charset="0"/>
                <a:cs typeface="Arial" panose="020B0604020202020204" pitchFamily="34" charset="0"/>
              </a:rPr>
              <a:t>prema tipu vodene površine</a:t>
            </a:r>
          </a:p>
          <a:p>
            <a:pPr lvl="2">
              <a:buClr>
                <a:srgbClr val="5F5F5F"/>
              </a:buClr>
              <a:buSzPct val="70000"/>
              <a:defRPr/>
            </a:pPr>
            <a:r>
              <a:rPr lang="hr-HR" sz="2400" dirty="0">
                <a:latin typeface="Arial" panose="020B0604020202020204" pitchFamily="34" charset="0"/>
                <a:cs typeface="Arial" panose="020B0604020202020204" pitchFamily="34" charset="0"/>
              </a:rPr>
              <a:t> potok, rijeka</a:t>
            </a:r>
          </a:p>
          <a:p>
            <a:pPr lvl="2">
              <a:buClr>
                <a:srgbClr val="5F5F5F"/>
              </a:buClr>
              <a:buSzPct val="70000"/>
              <a:defRPr/>
            </a:pPr>
            <a:r>
              <a:rPr lang="hr-HR" sz="2400" dirty="0">
                <a:latin typeface="Arial" panose="020B0604020202020204" pitchFamily="34" charset="0"/>
                <a:cs typeface="Arial" panose="020B0604020202020204" pitchFamily="34" charset="0"/>
              </a:rPr>
              <a:t> jezero, akumulacija</a:t>
            </a:r>
          </a:p>
          <a:p>
            <a:pPr lvl="2">
              <a:buClr>
                <a:srgbClr val="5F5F5F"/>
              </a:buClr>
              <a:buSzPct val="70000"/>
              <a:defRPr/>
            </a:pPr>
            <a:r>
              <a:rPr lang="hr-HR" sz="2400" dirty="0">
                <a:latin typeface="Arial" panose="020B0604020202020204" pitchFamily="34" charset="0"/>
                <a:cs typeface="Arial" panose="020B0604020202020204" pitchFamily="34" charset="0"/>
              </a:rPr>
              <a:t> more, ocean</a:t>
            </a:r>
          </a:p>
          <a:p>
            <a:pPr lvl="2">
              <a:buClr>
                <a:srgbClr val="5F5F5F"/>
              </a:buClr>
              <a:buSzPct val="70000"/>
              <a:defRPr/>
            </a:pPr>
            <a:r>
              <a:rPr lang="hr-HR" sz="2400" dirty="0">
                <a:latin typeface="Arial" panose="020B0604020202020204" pitchFamily="34" charset="0"/>
                <a:cs typeface="Arial" panose="020B0604020202020204" pitchFamily="34" charset="0"/>
              </a:rPr>
              <a:t> ribnjak</a:t>
            </a:r>
          </a:p>
          <a:p>
            <a:pPr lvl="2">
              <a:buClr>
                <a:srgbClr val="5F5F5F"/>
              </a:buClr>
              <a:buSzPct val="70000"/>
              <a:defRPr/>
            </a:pPr>
            <a:r>
              <a:rPr lang="hr-HR" sz="2400" dirty="0">
                <a:latin typeface="Arial" panose="020B0604020202020204" pitchFamily="34" charset="0"/>
                <a:cs typeface="Arial" panose="020B0604020202020204" pitchFamily="34" charset="0"/>
              </a:rPr>
              <a:t> kanal za odvodnju</a:t>
            </a: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8" name="Slika 7">
            <a:extLst>
              <a:ext uri="{FF2B5EF4-FFF2-40B4-BE49-F238E27FC236}">
                <a16:creationId xmlns:a16="http://schemas.microsoft.com/office/drawing/2014/main" id="{0EACC363-B5D7-4918-B15D-A4171D9FF8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3443" y="3654196"/>
            <a:ext cx="3638466" cy="2728849"/>
          </a:xfrm>
          <a:prstGeom prst="rect">
            <a:avLst/>
          </a:prstGeom>
        </p:spPr>
      </p:pic>
      <p:pic>
        <p:nvPicPr>
          <p:cNvPr id="12" name="Slika 11">
            <a:extLst>
              <a:ext uri="{FF2B5EF4-FFF2-40B4-BE49-F238E27FC236}">
                <a16:creationId xmlns:a16="http://schemas.microsoft.com/office/drawing/2014/main" id="{80D538CA-C239-4300-9781-F5353724D1E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rot="5400000">
            <a:off x="4610976" y="2448258"/>
            <a:ext cx="4174408" cy="3130806"/>
          </a:xfrm>
          <a:prstGeom prst="rect">
            <a:avLst/>
          </a:prstGeom>
        </p:spPr>
      </p:pic>
      <p:pic>
        <p:nvPicPr>
          <p:cNvPr id="14" name="Slika 13">
            <a:extLst>
              <a:ext uri="{FF2B5EF4-FFF2-40B4-BE49-F238E27FC236}">
                <a16:creationId xmlns:a16="http://schemas.microsoft.com/office/drawing/2014/main" id="{E6B1F027-5950-45B1-AA8A-E05A6178A84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433442" y="1057663"/>
            <a:ext cx="3625392" cy="2374777"/>
          </a:xfrm>
          <a:prstGeom prst="rect">
            <a:avLst/>
          </a:prstGeom>
        </p:spPr>
      </p:pic>
    </p:spTree>
    <p:extLst>
      <p:ext uri="{BB962C8B-B14F-4D97-AF65-F5344CB8AC3E}">
        <p14:creationId xmlns:p14="http://schemas.microsoft.com/office/powerpoint/2010/main" val="574951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118773"/>
            <a:ext cx="10515600" cy="505842"/>
          </a:xfrm>
        </p:spPr>
        <p:txBody>
          <a:bodyPr>
            <a:normAutofit/>
          </a:bodyPr>
          <a:lstStyle/>
          <a:p>
            <a:r>
              <a:rPr lang="hr-HR" sz="2800" b="1" dirty="0">
                <a:latin typeface="Arial" panose="020B0604020202020204" pitchFamily="34" charset="0"/>
                <a:cs typeface="Arial" panose="020B0604020202020204" pitchFamily="34" charset="0"/>
              </a:rPr>
              <a:t>Opis postaje</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1624615"/>
            <a:ext cx="5393924" cy="4589754"/>
          </a:xfrm>
        </p:spPr>
        <p:txBody>
          <a:bodyPr/>
          <a:lstStyle/>
          <a:p>
            <a:pPr marL="0" indent="0">
              <a:buNone/>
            </a:pPr>
            <a:endParaRPr lang="hr-HR" dirty="0"/>
          </a:p>
          <a:p>
            <a:pPr marL="0" indent="0">
              <a:buNone/>
            </a:pPr>
            <a:r>
              <a:rPr lang="hr-HR" sz="2400" dirty="0">
                <a:latin typeface="Arial" panose="020B0604020202020204" pitchFamily="34" charset="0"/>
                <a:cs typeface="Arial" panose="020B0604020202020204" pitchFamily="34" charset="0"/>
              </a:rPr>
              <a:t>Opisati postaju</a:t>
            </a:r>
          </a:p>
          <a:p>
            <a:pPr marL="0" indent="0">
              <a:buNone/>
            </a:pPr>
            <a:r>
              <a:rPr lang="hr-HR" sz="2400" dirty="0">
                <a:latin typeface="Arial" panose="020B0604020202020204" pitchFamily="34" charset="0"/>
                <a:cs typeface="Arial" panose="020B0604020202020204" pitchFamily="34" charset="0"/>
              </a:rPr>
              <a:t>Fotografirati (sve 4 strane svijeta)</a:t>
            </a:r>
          </a:p>
          <a:p>
            <a:pPr marL="0" indent="0">
              <a:buNone/>
            </a:pPr>
            <a:r>
              <a:rPr lang="hr-HR" sz="2400" dirty="0">
                <a:latin typeface="Arial" panose="020B0604020202020204" pitchFamily="34" charset="0"/>
                <a:cs typeface="Arial" panose="020B0604020202020204" pitchFamily="34" charset="0"/>
              </a:rPr>
              <a:t>Skicirati postaju</a:t>
            </a:r>
          </a:p>
          <a:p>
            <a:pPr marL="0" indent="0">
              <a:buNone/>
            </a:pPr>
            <a:r>
              <a:rPr lang="hr-HR" sz="2400" dirty="0" err="1">
                <a:latin typeface="Arial" panose="020B0604020202020204" pitchFamily="34" charset="0"/>
                <a:cs typeface="Arial" panose="020B0604020202020204" pitchFamily="34" charset="0"/>
              </a:rPr>
              <a:t>Mapirati</a:t>
            </a:r>
            <a:r>
              <a:rPr lang="hr-HR" sz="2400" dirty="0">
                <a:latin typeface="Arial" panose="020B0604020202020204" pitchFamily="34" charset="0"/>
                <a:cs typeface="Arial" panose="020B0604020202020204" pitchFamily="34" charset="0"/>
              </a:rPr>
              <a:t> postaju</a:t>
            </a:r>
          </a:p>
          <a:p>
            <a:pPr marL="0" indent="0">
              <a:buNone/>
            </a:pPr>
            <a:r>
              <a:rPr lang="hr-HR" sz="2400" dirty="0">
                <a:latin typeface="Arial" panose="020B0604020202020204" pitchFamily="34" charset="0"/>
                <a:cs typeface="Arial" panose="020B0604020202020204" pitchFamily="34" charset="0"/>
              </a:rPr>
              <a:t>Unijeti podatke za postaju</a:t>
            </a: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Hand-drawn map of a study site ">
            <a:extLst>
              <a:ext uri="{FF2B5EF4-FFF2-40B4-BE49-F238E27FC236}">
                <a16:creationId xmlns:a16="http://schemas.microsoft.com/office/drawing/2014/main" id="{8E3E616E-50AC-4BED-8952-75E04A1A44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2567" y="4092862"/>
            <a:ext cx="3185441" cy="2405333"/>
          </a:xfrm>
          <a:prstGeom prst="rect">
            <a:avLst/>
          </a:prstGeom>
          <a:ln>
            <a:noFill/>
          </a:ln>
          <a:effectLst>
            <a:outerShdw blurRad="292100" dist="139700" dir="2700000" algn="tl" rotWithShape="0">
              <a:srgbClr val="333333">
                <a:alpha val="65000"/>
              </a:srgbClr>
            </a:outerShdw>
          </a:effectLst>
        </p:spPr>
      </p:pic>
      <p:pic>
        <p:nvPicPr>
          <p:cNvPr id="7" name="Picture 6" descr="Site Definition Sheet Screenshot. In this sheet, fill in your school name, site name, students completing the site definition, date, geospatial coordinates and elevation, source of location data, and kind of site type, which in this case would be  the Hydrosphere">
            <a:extLst>
              <a:ext uri="{FF2B5EF4-FFF2-40B4-BE49-F238E27FC236}">
                <a16:creationId xmlns:a16="http://schemas.microsoft.com/office/drawing/2014/main" id="{AB38311F-12EF-4D28-B052-D7C7EAF4029C}"/>
              </a:ext>
            </a:extLst>
          </p:cNvPr>
          <p:cNvPicPr>
            <a:picLocks noChangeAspect="1"/>
          </p:cNvPicPr>
          <p:nvPr/>
        </p:nvPicPr>
        <p:blipFill>
          <a:blip r:embed="rId4"/>
          <a:stretch>
            <a:fillRect/>
          </a:stretch>
        </p:blipFill>
        <p:spPr>
          <a:xfrm>
            <a:off x="6405288" y="1057663"/>
            <a:ext cx="5237053" cy="28989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48240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title="Screenshot of hydrosphere data form">
            <a:extLst>
              <a:ext uri="{FF2B5EF4-FFF2-40B4-BE49-F238E27FC236}">
                <a16:creationId xmlns:a16="http://schemas.microsoft.com/office/drawing/2014/main" id="{7F9312DC-0C12-4FEB-BEB1-9D96413970CE}"/>
              </a:ext>
            </a:extLst>
          </p:cNvPr>
          <p:cNvPicPr>
            <a:picLocks noGrp="1" noChangeAspect="1"/>
          </p:cNvPicPr>
          <p:nvPr>
            <p:ph idx="1"/>
          </p:nvPr>
        </p:nvPicPr>
        <p:blipFill>
          <a:blip r:embed="rId3"/>
          <a:stretch>
            <a:fillRect/>
          </a:stretch>
        </p:blipFill>
        <p:spPr>
          <a:xfrm>
            <a:off x="7151092" y="1136342"/>
            <a:ext cx="4846297" cy="5178715"/>
          </a:xfrm>
          <a:prstGeom prst="rect">
            <a:avLst/>
          </a:prstGeom>
          <a:ln>
            <a:noFill/>
          </a:ln>
          <a:effectLst>
            <a:outerShdw blurRad="292100" dist="139700" dir="2700000" algn="tl" rotWithShape="0">
              <a:srgbClr val="333333">
                <a:alpha val="65000"/>
              </a:srgbClr>
            </a:outerShdw>
          </a:effectLst>
        </p:spPr>
      </p:pic>
      <p:pic>
        <p:nvPicPr>
          <p:cNvPr id="6" name="Picture 2" descr="Image of the equipment you need">
            <a:extLst>
              <a:ext uri="{FF2B5EF4-FFF2-40B4-BE49-F238E27FC236}">
                <a16:creationId xmlns:a16="http://schemas.microsoft.com/office/drawing/2014/main" id="{CB488369-C0A3-4F69-B674-450DFD320F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732" y="2241183"/>
            <a:ext cx="5629373" cy="3575237"/>
          </a:xfrm>
          <a:prstGeom prst="rect">
            <a:avLst/>
          </a:prstGeom>
        </p:spPr>
      </p:pic>
    </p:spTree>
    <p:extLst>
      <p:ext uri="{BB962C8B-B14F-4D97-AF65-F5344CB8AC3E}">
        <p14:creationId xmlns:p14="http://schemas.microsoft.com/office/powerpoint/2010/main" val="357811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918099" y="1057663"/>
            <a:ext cx="10515600" cy="980554"/>
          </a:xfrm>
        </p:spPr>
        <p:txBody>
          <a:bodyPr>
            <a:normAutofit/>
          </a:bodyPr>
          <a:lstStyle/>
          <a:p>
            <a:r>
              <a:rPr lang="hr-HR" sz="2800" b="1" dirty="0">
                <a:latin typeface="Arial" panose="020B0604020202020204" pitchFamily="34" charset="0"/>
                <a:cs typeface="Arial" panose="020B0604020202020204" pitchFamily="34" charset="0"/>
              </a:rPr>
              <a:t>Temperatura vode</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2038217"/>
            <a:ext cx="6379346" cy="4176152"/>
          </a:xfrm>
        </p:spPr>
        <p:txBody>
          <a:bodyPr>
            <a:normAutofit fontScale="85000" lnSpcReduction="20000"/>
          </a:bodyPr>
          <a:lstStyle/>
          <a:p>
            <a:pPr>
              <a:buClr>
                <a:srgbClr val="5F5F5F"/>
              </a:buClr>
              <a:defRPr/>
            </a:pPr>
            <a:r>
              <a:rPr lang="hr-HR" dirty="0">
                <a:latin typeface="Arial" panose="020B0604020202020204" pitchFamily="34" charset="0"/>
                <a:cs typeface="Arial" panose="020B0604020202020204" pitchFamily="34" charset="0"/>
              </a:rPr>
              <a:t>ukazuje na količinu topline apsorbirane u vodi</a:t>
            </a:r>
          </a:p>
          <a:p>
            <a:pPr>
              <a:buClr>
                <a:srgbClr val="5F5F5F"/>
              </a:buClr>
              <a:defRPr/>
            </a:pPr>
            <a:r>
              <a:rPr lang="hr-HR" dirty="0">
                <a:latin typeface="Arial" panose="020B0604020202020204" pitchFamily="34" charset="0"/>
                <a:cs typeface="Arial" panose="020B0604020202020204" pitchFamily="34" charset="0"/>
              </a:rPr>
              <a:t>ovisi o sunčevom zračenju, brzini vode, dubini vode, veličini vodene površine, okolnoj vegetaciji, podzemnim vodama, utjecaju čovjeka</a:t>
            </a:r>
          </a:p>
          <a:p>
            <a:pPr>
              <a:buClr>
                <a:srgbClr val="5F5F5F"/>
              </a:buClr>
              <a:defRPr/>
            </a:pPr>
            <a:r>
              <a:rPr lang="hr-HR" dirty="0">
                <a:latin typeface="Arial" panose="020B0604020202020204" pitchFamily="34" charset="0"/>
                <a:cs typeface="Arial" panose="020B0604020202020204" pitchFamily="34" charset="0"/>
              </a:rPr>
              <a:t>ima velik utjecaj na količinu i raznolikost živog svijeta u vodi (organizmi adaptirani na život unutar specifičnog temperaturnog područja)</a:t>
            </a:r>
          </a:p>
          <a:p>
            <a:pPr>
              <a:buClr>
                <a:srgbClr val="5F5F5F"/>
              </a:buClr>
              <a:defRPr/>
            </a:pPr>
            <a:r>
              <a:rPr lang="hr-HR" dirty="0">
                <a:latin typeface="Arial" panose="020B0604020202020204" pitchFamily="34" charset="0"/>
                <a:cs typeface="Arial" panose="020B0604020202020204" pitchFamily="34" charset="0"/>
              </a:rPr>
              <a:t>utječe na  topljivost kisika, dostupnost hranjivih tvari, stopu razgradnje organskih tvari, metabolizam</a:t>
            </a:r>
          </a:p>
          <a:p>
            <a:endParaRPr lang="hr-HR" dirty="0">
              <a:latin typeface="Arial" panose="020B0604020202020204" pitchFamily="34" charset="0"/>
              <a:cs typeface="Arial" panose="020B0604020202020204" pitchFamily="34" charset="0"/>
            </a:endParaRP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descr="Photo of teacher demonstrating taking water temperature using a thermometer">
            <a:extLst>
              <a:ext uri="{FF2B5EF4-FFF2-40B4-BE49-F238E27FC236}">
                <a16:creationId xmlns:a16="http://schemas.microsoft.com/office/drawing/2014/main" id="{101053B8-0845-4300-A623-1722DA58229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567622" y="1914878"/>
            <a:ext cx="4146863" cy="3299012"/>
          </a:xfrm>
          <a:prstGeom prst="rect">
            <a:avLst/>
          </a:prstGeom>
        </p:spPr>
      </p:pic>
    </p:spTree>
    <p:extLst>
      <p:ext uri="{BB962C8B-B14F-4D97-AF65-F5344CB8AC3E}">
        <p14:creationId xmlns:p14="http://schemas.microsoft.com/office/powerpoint/2010/main" val="2422936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402672"/>
            <a:ext cx="10515600" cy="980554"/>
          </a:xfrm>
        </p:spPr>
        <p:txBody>
          <a:bodyPr>
            <a:normAutofit/>
          </a:bodyPr>
          <a:lstStyle/>
          <a:p>
            <a:r>
              <a:rPr lang="hr-HR" sz="2800" b="1" dirty="0">
                <a:latin typeface="Arial" panose="020B0604020202020204" pitchFamily="34" charset="0"/>
                <a:cs typeface="Arial" panose="020B0604020202020204" pitchFamily="34" charset="0"/>
              </a:rPr>
              <a:t>Pribor za mjerenje</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2565647"/>
            <a:ext cx="7675485" cy="3648722"/>
          </a:xfrm>
        </p:spPr>
        <p:txBody>
          <a:bodyPr>
            <a:normAutofit lnSpcReduction="10000"/>
          </a:bodyPr>
          <a:lstStyle/>
          <a:p>
            <a:r>
              <a:rPr lang="hr-HR" sz="2400" dirty="0">
                <a:latin typeface="Arial" panose="020B0604020202020204" pitchFamily="34" charset="0"/>
                <a:cs typeface="Arial" panose="020B0604020202020204" pitchFamily="34" charset="0"/>
              </a:rPr>
              <a:t>Alkoholni termometar</a:t>
            </a:r>
          </a:p>
          <a:p>
            <a:r>
              <a:rPr lang="hr-HR" sz="2400" dirty="0">
                <a:latin typeface="Arial" panose="020B0604020202020204" pitchFamily="34" charset="0"/>
                <a:cs typeface="Arial" panose="020B0604020202020204" pitchFamily="34" charset="0"/>
              </a:rPr>
              <a:t>Sonda za mjerenje temperature</a:t>
            </a:r>
          </a:p>
          <a:p>
            <a:pPr marL="0" indent="0">
              <a:buNone/>
            </a:pPr>
            <a:endParaRPr lang="hr-HR" sz="2400" dirty="0">
              <a:latin typeface="Arial" panose="020B0604020202020204" pitchFamily="34" charset="0"/>
              <a:cs typeface="Arial" panose="020B0604020202020204" pitchFamily="34" charset="0"/>
            </a:endParaRPr>
          </a:p>
          <a:p>
            <a:pPr marL="0" indent="0">
              <a:buNone/>
            </a:pPr>
            <a:r>
              <a:rPr lang="hr-HR" sz="2400" dirty="0">
                <a:solidFill>
                  <a:srgbClr val="002060"/>
                </a:solidFill>
                <a:latin typeface="Arial" panose="020B0604020202020204" pitchFamily="34" charset="0"/>
                <a:cs typeface="Arial" panose="020B0604020202020204" pitchFamily="34" charset="0"/>
              </a:rPr>
              <a:t>Prati se proces miješanja vode.</a:t>
            </a:r>
          </a:p>
          <a:p>
            <a:pPr marL="0" indent="0">
              <a:buNone/>
            </a:pPr>
            <a:r>
              <a:rPr lang="hr-HR" sz="2400" dirty="0">
                <a:solidFill>
                  <a:srgbClr val="002060"/>
                </a:solidFill>
                <a:latin typeface="Arial" panose="020B0604020202020204" pitchFamily="34" charset="0"/>
                <a:cs typeface="Arial" panose="020B0604020202020204" pitchFamily="34" charset="0"/>
              </a:rPr>
              <a:t>Pomaže u određivanju stope evaporacije.</a:t>
            </a:r>
          </a:p>
          <a:p>
            <a:pPr marL="0" indent="0">
              <a:buNone/>
            </a:pPr>
            <a:r>
              <a:rPr lang="hr-HR" sz="2400" dirty="0">
                <a:solidFill>
                  <a:srgbClr val="002060"/>
                </a:solidFill>
                <a:latin typeface="Arial" panose="020B0604020202020204" pitchFamily="34" charset="0"/>
                <a:cs typeface="Arial" panose="020B0604020202020204" pitchFamily="34" charset="0"/>
              </a:rPr>
              <a:t>Pomaže znanstvenicima da utvrde koji organizmi mogu živjeti u vodi.</a:t>
            </a:r>
          </a:p>
          <a:p>
            <a:pPr marL="0" indent="0">
              <a:buNone/>
            </a:pPr>
            <a:endParaRPr lang="hr-HR" sz="2400" dirty="0">
              <a:latin typeface="Arial" panose="020B0604020202020204" pitchFamily="34" charset="0"/>
              <a:cs typeface="Arial" panose="020B0604020202020204" pitchFamily="34" charset="0"/>
            </a:endParaRPr>
          </a:p>
          <a:p>
            <a:r>
              <a:rPr lang="hr-HR" sz="2400" dirty="0">
                <a:latin typeface="Arial" panose="020B0604020202020204" pitchFamily="34" charset="0"/>
                <a:cs typeface="Arial" panose="020B0604020202020204" pitchFamily="34" charset="0"/>
                <a:hlinkClick r:id="rId2"/>
              </a:rPr>
              <a:t>https://youtu.be/JILxeToZi9Y</a:t>
            </a:r>
            <a:endParaRPr lang="hr-HR" sz="2400" dirty="0">
              <a:latin typeface="Arial" panose="020B0604020202020204" pitchFamily="34" charset="0"/>
              <a:cs typeface="Arial" panose="020B0604020202020204" pitchFamily="34" charset="0"/>
            </a:endParaRPr>
          </a:p>
          <a:p>
            <a:pPr marL="0" indent="0">
              <a:buNone/>
            </a:pPr>
            <a:endParaRPr lang="hr-HR" sz="2400" dirty="0">
              <a:latin typeface="Arial" panose="020B0604020202020204" pitchFamily="34" charset="0"/>
              <a:cs typeface="Arial" panose="020B0604020202020204" pitchFamily="34" charset="0"/>
            </a:endParaRPr>
          </a:p>
          <a:p>
            <a:pPr marL="0" indent="0">
              <a:buNone/>
            </a:pPr>
            <a:endParaRPr lang="hr-HR" sz="2400" dirty="0">
              <a:latin typeface="Arial" panose="020B0604020202020204" pitchFamily="34" charset="0"/>
              <a:cs typeface="Arial" panose="020B0604020202020204" pitchFamily="34" charset="0"/>
            </a:endParaRP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descr="Artist image of a water temperature probe and a thermometer">
            <a:extLst>
              <a:ext uri="{FF2B5EF4-FFF2-40B4-BE49-F238E27FC236}">
                <a16:creationId xmlns:a16="http://schemas.microsoft.com/office/drawing/2014/main" id="{AA56ABBD-70B9-4825-A4C5-1409D6CF8A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9000" y="1687734"/>
            <a:ext cx="3784800" cy="3918697"/>
          </a:xfrm>
          <a:prstGeom prst="rect">
            <a:avLst/>
          </a:prstGeom>
        </p:spPr>
      </p:pic>
    </p:spTree>
    <p:extLst>
      <p:ext uri="{BB962C8B-B14F-4D97-AF65-F5344CB8AC3E}">
        <p14:creationId xmlns:p14="http://schemas.microsoft.com/office/powerpoint/2010/main" val="2649511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216426"/>
            <a:ext cx="10515600" cy="593019"/>
          </a:xfrm>
        </p:spPr>
        <p:txBody>
          <a:bodyPr>
            <a:normAutofit/>
          </a:bodyPr>
          <a:lstStyle/>
          <a:p>
            <a:r>
              <a:rPr lang="hr-HR" sz="2800" b="1" dirty="0">
                <a:latin typeface="Arial" panose="020B0604020202020204" pitchFamily="34" charset="0"/>
                <a:cs typeface="Arial" panose="020B0604020202020204" pitchFamily="34" charset="0"/>
              </a:rPr>
              <a:t>Prozirnost</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2249084"/>
            <a:ext cx="5917707" cy="4332303"/>
          </a:xfrm>
        </p:spPr>
        <p:txBody>
          <a:bodyPr>
            <a:normAutofit lnSpcReduction="10000"/>
          </a:bodyPr>
          <a:lstStyle/>
          <a:p>
            <a:pPr>
              <a:buClr>
                <a:srgbClr val="5F5F5F"/>
              </a:buClr>
              <a:defRPr/>
            </a:pPr>
            <a:r>
              <a:rPr lang="hr-HR" sz="2400" dirty="0">
                <a:latin typeface="Arial" panose="020B0604020202020204" pitchFamily="34" charset="0"/>
                <a:cs typeface="Arial" panose="020B0604020202020204" pitchFamily="34" charset="0"/>
              </a:rPr>
              <a:t>pokazuje koliko duboko prodire svjetlost u vodu pa je omogućen rast i razvoj algi i podvodnih viših biljaka </a:t>
            </a:r>
          </a:p>
          <a:p>
            <a:pPr>
              <a:buClr>
                <a:srgbClr val="5F5F5F"/>
              </a:buClr>
              <a:defRPr/>
            </a:pPr>
            <a:r>
              <a:rPr lang="hr-HR" sz="2400" dirty="0">
                <a:latin typeface="Arial" panose="020B0604020202020204" pitchFamily="34" charset="0"/>
                <a:cs typeface="Arial" panose="020B0604020202020204" pitchFamily="34" charset="0"/>
              </a:rPr>
              <a:t>pokazuje koliki je produktivni sloj jezera</a:t>
            </a:r>
          </a:p>
          <a:p>
            <a:pPr>
              <a:buClr>
                <a:srgbClr val="5F5F5F"/>
              </a:buClr>
              <a:defRPr/>
            </a:pPr>
            <a:r>
              <a:rPr lang="hr-HR" sz="2400" dirty="0">
                <a:latin typeface="Arial" panose="020B0604020202020204" pitchFamily="34" charset="0"/>
                <a:cs typeface="Arial" panose="020B0604020202020204" pitchFamily="34" charset="0"/>
              </a:rPr>
              <a:t>ovisi o količini suspendiranih tvari, boji vode i količini algi u vodi</a:t>
            </a:r>
          </a:p>
          <a:p>
            <a:pPr>
              <a:buClr>
                <a:srgbClr val="5F5F5F"/>
              </a:buClr>
              <a:defRPr/>
            </a:pPr>
            <a:r>
              <a:rPr lang="hr-HR" sz="2400" dirty="0">
                <a:latin typeface="Arial" panose="020B0604020202020204" pitchFamily="34" charset="0"/>
                <a:cs typeface="Arial" panose="020B0604020202020204" pitchFamily="34" charset="0"/>
              </a:rPr>
              <a:t>većina prirodnih voda ima prozirnost od 1 do nekoliko metara</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 1 m - visoko produktivne vode</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suspendirane </a:t>
            </a:r>
            <a:r>
              <a:rPr lang="hr-HR" sz="2400" dirty="0">
                <a:latin typeface="Arial" panose="020B0604020202020204" pitchFamily="34" charset="0"/>
                <a:cs typeface="Arial" panose="020B0604020202020204" pitchFamily="34" charset="0"/>
              </a:rPr>
              <a:t>č</a:t>
            </a:r>
            <a:r>
              <a:rPr lang="hr-HR" sz="2400" dirty="0">
                <a:latin typeface="Arial" panose="020B0604020202020204" pitchFamily="34" charset="0"/>
                <a:cs typeface="Arial" panose="020B0604020202020204" pitchFamily="34" charset="0"/>
                <a:sym typeface="Symbol" pitchFamily="18" charset="2"/>
              </a:rPr>
              <a:t>estice u vodu dolaze erozijom obale i iz pritoka</a:t>
            </a:r>
          </a:p>
          <a:p>
            <a:endParaRPr lang="hr-HR" sz="2400" dirty="0">
              <a:latin typeface="Arial" panose="020B0604020202020204" pitchFamily="34" charset="0"/>
              <a:cs typeface="Arial" panose="020B0604020202020204" pitchFamily="34" charset="0"/>
            </a:endParaRP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Artist's image of suspended particles interacting with light in the water column. Particles in the water will reflect, absorb or scatter light, thus determining the depth at which more light can’t penetrate. ">
            <a:extLst>
              <a:ext uri="{FF2B5EF4-FFF2-40B4-BE49-F238E27FC236}">
                <a16:creationId xmlns:a16="http://schemas.microsoft.com/office/drawing/2014/main" id="{5E2C7FFF-F816-4EED-9AD4-7B4483A0D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4379" y="2084653"/>
            <a:ext cx="4834490" cy="32391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15091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056861"/>
            <a:ext cx="10515600" cy="980554"/>
          </a:xfrm>
        </p:spPr>
        <p:txBody>
          <a:bodyPr>
            <a:normAutofit/>
          </a:bodyPr>
          <a:lstStyle/>
          <a:p>
            <a:r>
              <a:rPr lang="hr-HR" sz="2800" b="1" dirty="0">
                <a:latin typeface="Arial" panose="020B0604020202020204" pitchFamily="34" charset="0"/>
                <a:cs typeface="Arial" panose="020B0604020202020204" pitchFamily="34" charset="0"/>
              </a:rPr>
              <a:t>Pribor za mjerenje</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5167209" y="5690585"/>
            <a:ext cx="6383045" cy="452761"/>
          </a:xfrm>
        </p:spPr>
        <p:txBody>
          <a:bodyPr>
            <a:normAutofit lnSpcReduction="10000"/>
          </a:bodyPr>
          <a:lstStyle/>
          <a:p>
            <a:pPr marL="0" indent="0">
              <a:buNone/>
            </a:pPr>
            <a:r>
              <a:rPr lang="hr-HR" dirty="0"/>
              <a:t>         </a:t>
            </a:r>
            <a:r>
              <a:rPr lang="en-US" dirty="0"/>
              <a:t>Secchi Disk</a:t>
            </a:r>
            <a:r>
              <a:rPr lang="hr-HR" dirty="0"/>
              <a:t>           </a:t>
            </a:r>
            <a:r>
              <a:rPr lang="en-US" dirty="0"/>
              <a:t>Transparency Tube </a:t>
            </a:r>
            <a:r>
              <a:rPr lang="hr-HR" dirty="0"/>
              <a:t> </a:t>
            </a: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rtist's image of a Secchi disk next to a transparency tube">
            <a:extLst>
              <a:ext uri="{FF2B5EF4-FFF2-40B4-BE49-F238E27FC236}">
                <a16:creationId xmlns:a16="http://schemas.microsoft.com/office/drawing/2014/main" id="{8BB60448-04C7-437F-A992-15CB8A1BB133}"/>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561241" y="1837911"/>
            <a:ext cx="5594983" cy="3460972"/>
          </a:xfrm>
          <a:prstGeom prst="rect">
            <a:avLst/>
          </a:prstGeom>
          <a:ln>
            <a:noFill/>
          </a:ln>
          <a:effectLst>
            <a:outerShdw blurRad="292100" dist="139700" dir="2700000" algn="tl" rotWithShape="0">
              <a:srgbClr val="333333">
                <a:alpha val="65000"/>
              </a:srgbClr>
            </a:outerShdw>
          </a:effectLst>
        </p:spPr>
      </p:pic>
      <p:sp>
        <p:nvSpPr>
          <p:cNvPr id="6" name="Pravokutnik 5">
            <a:extLst>
              <a:ext uri="{FF2B5EF4-FFF2-40B4-BE49-F238E27FC236}">
                <a16:creationId xmlns:a16="http://schemas.microsoft.com/office/drawing/2014/main" id="{B4D38FD8-82E4-4CE0-A76B-9FE6DB25C86F}"/>
              </a:ext>
            </a:extLst>
          </p:cNvPr>
          <p:cNvSpPr/>
          <p:nvPr/>
        </p:nvSpPr>
        <p:spPr>
          <a:xfrm>
            <a:off x="977685" y="2474855"/>
            <a:ext cx="3751555" cy="3563027"/>
          </a:xfrm>
          <a:prstGeom prst="rect">
            <a:avLst/>
          </a:prstGeom>
        </p:spPr>
        <p:txBody>
          <a:bodyPr wrap="square">
            <a:spAutoFit/>
          </a:bodyPr>
          <a:lstStyle/>
          <a:p>
            <a:pPr>
              <a:lnSpc>
                <a:spcPct val="90000"/>
              </a:lnSpc>
              <a:spcBef>
                <a:spcPts val="1000"/>
              </a:spcBef>
            </a:pPr>
            <a:r>
              <a:rPr lang="hr-HR" sz="2400" dirty="0">
                <a:solidFill>
                  <a:srgbClr val="00206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Određuje kako duboko prodire svjetlost u vodu gdje je omogućen rast i razvoj algi i podvodnih viših biljaka</a:t>
            </a:r>
          </a:p>
          <a:p>
            <a:endParaRPr lang="hr-HR" sz="2800" dirty="0">
              <a:hlinkClick r:id="rId4">
                <a:extLst>
                  <a:ext uri="{A12FA001-AC4F-418D-AE19-62706E023703}">
                    <ahyp:hlinkClr xmlns:ahyp="http://schemas.microsoft.com/office/drawing/2018/hyperlinkcolor" val="tx"/>
                  </a:ext>
                </a:extLst>
              </a:hlinkClick>
            </a:endParaRPr>
          </a:p>
          <a:p>
            <a:pPr>
              <a:lnSpc>
                <a:spcPct val="80000"/>
              </a:lnSpc>
              <a:spcBef>
                <a:spcPts val="1000"/>
              </a:spcBef>
              <a:buClr>
                <a:srgbClr val="5F5F5F"/>
              </a:buClr>
              <a:defRPr/>
            </a:pPr>
            <a:r>
              <a:rPr lang="hr-HR" sz="2200" dirty="0">
                <a:solidFill>
                  <a:srgbClr val="0070C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https://youtu.be/oxpgvKQp3Ns</a:t>
            </a:r>
            <a:endParaRPr lang="hr-HR" sz="2200" dirty="0">
              <a:solidFill>
                <a:srgbClr val="0070C0"/>
              </a:solidFill>
              <a:latin typeface="Arial" panose="020B0604020202020204" pitchFamily="34" charset="0"/>
              <a:cs typeface="Arial" panose="020B0604020202020204" pitchFamily="34" charset="0"/>
            </a:endParaRPr>
          </a:p>
          <a:p>
            <a:endParaRPr lang="hr-HR" sz="2800" dirty="0"/>
          </a:p>
          <a:p>
            <a:endParaRPr lang="hr-HR" dirty="0"/>
          </a:p>
        </p:txBody>
      </p:sp>
    </p:spTree>
    <p:extLst>
      <p:ext uri="{BB962C8B-B14F-4D97-AF65-F5344CB8AC3E}">
        <p14:creationId xmlns:p14="http://schemas.microsoft.com/office/powerpoint/2010/main" val="2146625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180915"/>
            <a:ext cx="10515600" cy="559293"/>
          </a:xfrm>
        </p:spPr>
        <p:txBody>
          <a:bodyPr>
            <a:normAutofit/>
          </a:bodyPr>
          <a:lstStyle/>
          <a:p>
            <a:r>
              <a:rPr lang="hr-HR" sz="2800" b="1" dirty="0">
                <a:latin typeface="Arial" panose="020B0604020202020204" pitchFamily="34" charset="0"/>
                <a:cs typeface="Arial" panose="020B0604020202020204" pitchFamily="34" charset="0"/>
              </a:rPr>
              <a:t>Električna vodljivost</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1863460"/>
            <a:ext cx="6370468" cy="4350909"/>
          </a:xfrm>
        </p:spPr>
        <p:txBody>
          <a:bodyPr>
            <a:normAutofit lnSpcReduction="10000"/>
          </a:bodyPr>
          <a:lstStyle/>
          <a:p>
            <a:pPr>
              <a:buClr>
                <a:srgbClr val="5F5F5F"/>
              </a:buClr>
              <a:defRPr/>
            </a:pPr>
            <a:r>
              <a:rPr lang="hr-HR" sz="2400" dirty="0">
                <a:latin typeface="Arial" panose="020B0604020202020204" pitchFamily="34" charset="0"/>
                <a:ea typeface="Segoe UI Symbol" panose="020B0502040204020203" pitchFamily="34" charset="0"/>
                <a:cs typeface="Arial" panose="020B0604020202020204" pitchFamily="34" charset="0"/>
              </a:rPr>
              <a:t>mjerimo sposobnost provođenja el. struje u uzorku vode </a:t>
            </a:r>
            <a:r>
              <a:rPr lang="hr-HR" sz="2400" dirty="0">
                <a:latin typeface="Arial" panose="020B0604020202020204" pitchFamily="34" charset="0"/>
                <a:ea typeface="Segoe UI Symbol" panose="020B0502040204020203" pitchFamily="34" charset="0"/>
                <a:cs typeface="Arial" panose="020B0604020202020204" pitchFamily="34" charset="0"/>
                <a:sym typeface="Symbol" pitchFamily="18" charset="2"/>
              </a:rPr>
              <a:t> ovisi o koli</a:t>
            </a:r>
            <a:r>
              <a:rPr lang="hr-HR" sz="2400" dirty="0">
                <a:latin typeface="Arial" panose="020B0604020202020204" pitchFamily="34" charset="0"/>
                <a:ea typeface="Segoe UI Symbol" panose="020B0502040204020203" pitchFamily="34" charset="0"/>
                <a:cs typeface="Arial" panose="020B0604020202020204" pitchFamily="34" charset="0"/>
              </a:rPr>
              <a:t>č</a:t>
            </a:r>
            <a:r>
              <a:rPr lang="hr-HR" sz="2400" dirty="0">
                <a:latin typeface="Arial" panose="020B0604020202020204" pitchFamily="34" charset="0"/>
                <a:ea typeface="Segoe UI Symbol" panose="020B0502040204020203" pitchFamily="34" charset="0"/>
                <a:cs typeface="Arial" panose="020B0604020202020204" pitchFamily="34" charset="0"/>
                <a:sym typeface="Symbol" pitchFamily="18" charset="2"/>
              </a:rPr>
              <a:t>ini iona  indirektno odre</a:t>
            </a:r>
            <a:r>
              <a:rPr lang="hr-HR" sz="2400" dirty="0">
                <a:latin typeface="Arial" panose="020B0604020202020204" pitchFamily="34" charset="0"/>
                <a:ea typeface="Segoe UI Symbol" panose="020B0502040204020203" pitchFamily="34" charset="0"/>
                <a:cs typeface="Arial" panose="020B0604020202020204" pitchFamily="34" charset="0"/>
              </a:rPr>
              <a:t>đujemo količinu otopljenih tvari u vodi</a:t>
            </a:r>
          </a:p>
          <a:p>
            <a:pPr>
              <a:buClr>
                <a:srgbClr val="5F5F5F"/>
              </a:buClr>
              <a:defRPr/>
            </a:pPr>
            <a:r>
              <a:rPr lang="hr-HR" sz="2400" dirty="0">
                <a:latin typeface="Arial" panose="020B0604020202020204" pitchFamily="34" charset="0"/>
                <a:ea typeface="Segoe UI Symbol" panose="020B0502040204020203" pitchFamily="34" charset="0"/>
                <a:cs typeface="Arial" panose="020B0604020202020204" pitchFamily="34" charset="0"/>
              </a:rPr>
              <a:t>prirodne vode imaju veću vodljivost ukoliko se nalaze na području topljivih stijena (vapnenac)</a:t>
            </a:r>
          </a:p>
          <a:p>
            <a:pPr>
              <a:buClr>
                <a:srgbClr val="5F5F5F"/>
              </a:buClr>
              <a:defRPr/>
            </a:pPr>
            <a:r>
              <a:rPr lang="hr-HR" sz="2400" dirty="0">
                <a:latin typeface="Arial" panose="020B0604020202020204" pitchFamily="34" charset="0"/>
                <a:ea typeface="Segoe UI Symbol" panose="020B0502040204020203" pitchFamily="34" charset="0"/>
                <a:cs typeface="Arial" panose="020B0604020202020204" pitchFamily="34" charset="0"/>
              </a:rPr>
              <a:t>pitka voda mora imati &lt; 750 µS/cm (tj. &lt; 500 mg/l otopljenih tvari)</a:t>
            </a:r>
          </a:p>
          <a:p>
            <a:pPr>
              <a:buClr>
                <a:srgbClr val="5F5F5F"/>
              </a:buClr>
              <a:defRPr/>
            </a:pPr>
            <a:r>
              <a:rPr lang="hr-HR" sz="2400" dirty="0">
                <a:solidFill>
                  <a:srgbClr val="002060"/>
                </a:solidFill>
                <a:latin typeface="Arial" panose="020B0604020202020204" pitchFamily="34" charset="0"/>
                <a:ea typeface="Segoe UI Symbol" panose="020B0502040204020203" pitchFamily="34" charset="0"/>
                <a:cs typeface="Arial" panose="020B0604020202020204" pitchFamily="34" charset="0"/>
              </a:rPr>
              <a:t>Pomaže u određivanju kvalitete slatke vode i njene upotrebljivosti za razne namjene</a:t>
            </a:r>
          </a:p>
          <a:p>
            <a:pPr>
              <a:buClr>
                <a:srgbClr val="5F5F5F"/>
              </a:buClr>
              <a:defRPr/>
            </a:pPr>
            <a:r>
              <a:rPr lang="hr-HR" sz="2400" dirty="0">
                <a:latin typeface="Arial" panose="020B0604020202020204" pitchFamily="34" charset="0"/>
                <a:cs typeface="Arial" panose="020B0604020202020204" pitchFamily="34" charset="0"/>
              </a:rPr>
              <a:t>Mjeri se </a:t>
            </a:r>
            <a:r>
              <a:rPr lang="hr-HR" sz="2400" dirty="0" err="1">
                <a:latin typeface="Arial" panose="020B0604020202020204" pitchFamily="34" charset="0"/>
                <a:cs typeface="Arial" panose="020B0604020202020204" pitchFamily="34" charset="0"/>
              </a:rPr>
              <a:t>konduktivimetrom</a:t>
            </a:r>
            <a:endParaRPr lang="hr-HR" sz="2400" dirty="0">
              <a:latin typeface="Arial" panose="020B0604020202020204" pitchFamily="34" charset="0"/>
              <a:cs typeface="Arial" panose="020B0604020202020204" pitchFamily="34" charset="0"/>
            </a:endParaRPr>
          </a:p>
          <a:p>
            <a:pPr>
              <a:buClr>
                <a:srgbClr val="5F5F5F"/>
              </a:buClr>
              <a:defRPr/>
            </a:pPr>
            <a:endParaRPr lang="hr-HR" sz="2400" dirty="0">
              <a:latin typeface="Arial" panose="020B0604020202020204" pitchFamily="34" charset="0"/>
              <a:ea typeface="Segoe UI Symbol" panose="020B0502040204020203" pitchFamily="34" charset="0"/>
              <a:cs typeface="Arial" panose="020B0604020202020204" pitchFamily="34" charset="0"/>
            </a:endParaRPr>
          </a:p>
          <a:p>
            <a:endParaRPr lang="hr-HR" dirty="0">
              <a:latin typeface="Arial" panose="020B0604020202020204" pitchFamily="34" charset="0"/>
              <a:cs typeface="Arial" panose="020B0604020202020204" pitchFamily="34" charset="0"/>
            </a:endParaRP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descr="Image of lab set up: conductivity meter, beakers and a thermometer ">
            <a:extLst>
              <a:ext uri="{FF2B5EF4-FFF2-40B4-BE49-F238E27FC236}">
                <a16:creationId xmlns:a16="http://schemas.microsoft.com/office/drawing/2014/main" id="{05F95B76-D7E3-4915-9265-F757C80220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9185" y="3270866"/>
            <a:ext cx="3780494" cy="3121509"/>
          </a:xfrm>
          <a:prstGeom prst="rect">
            <a:avLst/>
          </a:prstGeom>
        </p:spPr>
      </p:pic>
      <p:pic>
        <p:nvPicPr>
          <p:cNvPr id="6" name="Picture 11">
            <a:extLst>
              <a:ext uri="{FF2B5EF4-FFF2-40B4-BE49-F238E27FC236}">
                <a16:creationId xmlns:a16="http://schemas.microsoft.com/office/drawing/2014/main" id="{199E2C5C-2825-42E9-B23C-2138B7614C77}"/>
              </a:ext>
            </a:extLst>
          </p:cNvPr>
          <p:cNvPicPr>
            <a:picLocks noChangeAspect="1" noChangeArrowheads="1"/>
          </p:cNvPicPr>
          <p:nvPr/>
        </p:nvPicPr>
        <p:blipFill>
          <a:blip r:embed="rId4">
            <a:lum contrast="6000"/>
          </a:blip>
          <a:srcRect/>
          <a:stretch>
            <a:fillRect/>
          </a:stretch>
        </p:blipFill>
        <p:spPr bwMode="auto">
          <a:xfrm>
            <a:off x="8895425" y="276613"/>
            <a:ext cx="2458375" cy="3061317"/>
          </a:xfrm>
          <a:prstGeom prst="rect">
            <a:avLst/>
          </a:prstGeom>
          <a:noFill/>
          <a:ln w="9525">
            <a:noFill/>
            <a:miter lim="800000"/>
            <a:headEnd/>
            <a:tailEnd/>
          </a:ln>
        </p:spPr>
      </p:pic>
    </p:spTree>
    <p:extLst>
      <p:ext uri="{BB962C8B-B14F-4D97-AF65-F5344CB8AC3E}">
        <p14:creationId xmlns:p14="http://schemas.microsoft.com/office/powerpoint/2010/main" val="19375490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70751" y="941034"/>
            <a:ext cx="10515600" cy="980554"/>
          </a:xfrm>
        </p:spPr>
        <p:txBody>
          <a:bodyPr>
            <a:normAutofit/>
          </a:bodyPr>
          <a:lstStyle/>
          <a:p>
            <a:r>
              <a:rPr lang="hr-HR" sz="2800" b="1" dirty="0">
                <a:latin typeface="Arial" panose="020B0604020202020204" pitchFamily="34" charset="0"/>
                <a:cs typeface="Arial" panose="020B0604020202020204" pitchFamily="34" charset="0"/>
              </a:rPr>
              <a:t>pH vrijednost</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02689" y="2734751"/>
            <a:ext cx="7013299" cy="4403324"/>
          </a:xfrm>
        </p:spPr>
        <p:txBody>
          <a:bodyPr/>
          <a:lstStyle/>
          <a:p>
            <a:pPr>
              <a:buClr>
                <a:srgbClr val="5F5F5F"/>
              </a:buClr>
              <a:defRPr/>
            </a:pPr>
            <a:r>
              <a:rPr lang="hr-HR" sz="2400" dirty="0">
                <a:latin typeface="Arial" panose="020B0604020202020204" pitchFamily="34" charset="0"/>
                <a:cs typeface="Arial" panose="020B0604020202020204" pitchFamily="34" charset="0"/>
              </a:rPr>
              <a:t>mjera kiselosti (negativni logaritam koncentracije vodikovih iona)</a:t>
            </a:r>
          </a:p>
          <a:p>
            <a:pPr>
              <a:buClr>
                <a:srgbClr val="5F5F5F"/>
              </a:buClr>
              <a:defRPr/>
            </a:pPr>
            <a:r>
              <a:rPr lang="hr-HR" sz="2400" dirty="0">
                <a:latin typeface="Arial" panose="020B0604020202020204" pitchFamily="34" charset="0"/>
                <a:cs typeface="Arial" panose="020B0604020202020204" pitchFamily="34" charset="0"/>
              </a:rPr>
              <a:t>većina rijeka i jezera - pH između 6,5 i 8,5 (prirodno ovisi o tipu tla)</a:t>
            </a:r>
          </a:p>
          <a:p>
            <a:pPr>
              <a:buClr>
                <a:srgbClr val="5F5F5F"/>
              </a:buClr>
              <a:defRPr/>
            </a:pPr>
            <a:r>
              <a:rPr lang="hr-HR" sz="2400" dirty="0">
                <a:latin typeface="Arial" panose="020B0604020202020204" pitchFamily="34" charset="0"/>
                <a:cs typeface="Arial" panose="020B0604020202020204" pitchFamily="34" charset="0"/>
              </a:rPr>
              <a:t>kišnica - pH između 5 i 6 (otapaju se CO</a:t>
            </a:r>
            <a:r>
              <a:rPr lang="hr-HR" sz="2400" baseline="-25000" dirty="0">
                <a:latin typeface="Arial" panose="020B0604020202020204" pitchFamily="34" charset="0"/>
                <a:cs typeface="Arial" panose="020B0604020202020204" pitchFamily="34" charset="0"/>
              </a:rPr>
              <a:t>2</a:t>
            </a:r>
            <a:r>
              <a:rPr lang="hr-HR" sz="2400" dirty="0">
                <a:latin typeface="Arial" panose="020B0604020202020204" pitchFamily="34" charset="0"/>
                <a:cs typeface="Arial" panose="020B0604020202020204" pitchFamily="34" charset="0"/>
              </a:rPr>
              <a:t> i dr. plinovi)</a:t>
            </a:r>
          </a:p>
          <a:p>
            <a:pPr>
              <a:buClr>
                <a:srgbClr val="5F5F5F"/>
              </a:buClr>
              <a:defRPr/>
            </a:pPr>
            <a:r>
              <a:rPr lang="hr-HR" sz="2400" dirty="0">
                <a:latin typeface="Arial" panose="020B0604020202020204" pitchFamily="34" charset="0"/>
                <a:cs typeface="Arial" panose="020B0604020202020204" pitchFamily="34" charset="0"/>
              </a:rPr>
              <a:t>“kisela kiša” - pH oko 4</a:t>
            </a:r>
          </a:p>
          <a:p>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agram of importance of pH to aquatic life. pH limits of selected aquatic organisms. pH 4.5-9.0 Trout eggs and larvae develop normally. pH 4.- 10.1: pH limits of most resistant fish species. pH 5.0: limits for stickleback fish.  pH 7.5-8.4 best range for algae growth. pH 1.0 Mosquito larvae die. pH 4.6-9.5  range limit for perch. Most fish avoid waters with pH below 5.4 or above 11.4.">
            <a:extLst>
              <a:ext uri="{FF2B5EF4-FFF2-40B4-BE49-F238E27FC236}">
                <a16:creationId xmlns:a16="http://schemas.microsoft.com/office/drawing/2014/main" id="{F1DCDDAD-BC0F-4B34-BBED-1B0BDEC90F4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284464" y="559293"/>
            <a:ext cx="3534852" cy="5943600"/>
          </a:xfrm>
          <a:prstGeom prst="rect">
            <a:avLst/>
          </a:prstGeom>
        </p:spPr>
      </p:pic>
    </p:spTree>
    <p:extLst>
      <p:ext uri="{BB962C8B-B14F-4D97-AF65-F5344CB8AC3E}">
        <p14:creationId xmlns:p14="http://schemas.microsoft.com/office/powerpoint/2010/main" val="41242795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199" y="2130641"/>
            <a:ext cx="6707819" cy="4083728"/>
          </a:xfrm>
        </p:spPr>
        <p:txBody>
          <a:bodyPr>
            <a:normAutofit fontScale="92500" lnSpcReduction="10000"/>
          </a:bodyPr>
          <a:lstStyle/>
          <a:p>
            <a:pPr>
              <a:buClr>
                <a:srgbClr val="5F5F5F"/>
              </a:buClr>
              <a:defRPr/>
            </a:pPr>
            <a:r>
              <a:rPr lang="hr-HR" sz="2400" dirty="0">
                <a:latin typeface="Arial" panose="020B0604020202020204" pitchFamily="34" charset="0"/>
                <a:cs typeface="Arial" panose="020B0604020202020204" pitchFamily="34" charset="0"/>
              </a:rPr>
              <a:t>utječe na kemijske procese u vodi </a:t>
            </a:r>
          </a:p>
          <a:p>
            <a:pPr>
              <a:buClr>
                <a:srgbClr val="5F5F5F"/>
              </a:buClr>
              <a:defRPr/>
            </a:pPr>
            <a:r>
              <a:rPr lang="hr-HR" sz="2400" dirty="0">
                <a:latin typeface="Arial" panose="020B0604020202020204" pitchFamily="34" charset="0"/>
                <a:cs typeface="Arial" panose="020B0604020202020204" pitchFamily="34" charset="0"/>
              </a:rPr>
              <a:t>niži pH može djelovati toksično</a:t>
            </a:r>
          </a:p>
          <a:p>
            <a:pPr>
              <a:buClr>
                <a:srgbClr val="5F5F5F"/>
              </a:buClr>
              <a:defRPr/>
            </a:pPr>
            <a:r>
              <a:rPr lang="hr-HR" sz="2400" dirty="0">
                <a:latin typeface="Arial" panose="020B0604020202020204" pitchFamily="34" charset="0"/>
                <a:cs typeface="Arial" panose="020B0604020202020204" pitchFamily="34" charset="0"/>
              </a:rPr>
              <a:t>mjeri se pH-indikatorskim papirom, pH-</a:t>
            </a:r>
            <a:r>
              <a:rPr lang="hr-HR" sz="2400" dirty="0" err="1">
                <a:latin typeface="Arial" panose="020B0604020202020204" pitchFamily="34" charset="0"/>
                <a:cs typeface="Arial" panose="020B0604020202020204" pitchFamily="34" charset="0"/>
              </a:rPr>
              <a:t>penom</a:t>
            </a:r>
            <a:r>
              <a:rPr lang="hr-HR" sz="2400" dirty="0">
                <a:latin typeface="Arial" panose="020B0604020202020204" pitchFamily="34" charset="0"/>
                <a:cs typeface="Arial" panose="020B0604020202020204" pitchFamily="34" charset="0"/>
              </a:rPr>
              <a:t> ili pH-metrom</a:t>
            </a:r>
          </a:p>
          <a:p>
            <a:pPr>
              <a:buClr>
                <a:srgbClr val="5F5F5F"/>
              </a:buClr>
              <a:defRPr/>
            </a:pPr>
            <a:r>
              <a:rPr lang="hr-HR" sz="2400" dirty="0">
                <a:solidFill>
                  <a:srgbClr val="002060"/>
                </a:solidFill>
                <a:latin typeface="Arial" panose="020B0604020202020204" pitchFamily="34" charset="0"/>
                <a:cs typeface="Arial" panose="020B0604020202020204" pitchFamily="34" charset="0"/>
              </a:rPr>
              <a:t>Pomaže znanstvenicima da odrede koji organizmi mogu živjeti u vodi i da povežu kvalitetu vode s okolnim tlom, te s pH kišnice i otopljenog snijega.</a:t>
            </a:r>
          </a:p>
          <a:p>
            <a:pPr>
              <a:buClr>
                <a:srgbClr val="5F5F5F"/>
              </a:buClr>
              <a:defRPr/>
            </a:pPr>
            <a:endParaRPr lang="hr-HR" sz="2400" dirty="0">
              <a:latin typeface="Arial" panose="020B0604020202020204" pitchFamily="34" charset="0"/>
              <a:cs typeface="Arial" panose="020B0604020202020204" pitchFamily="34" charset="0"/>
            </a:endParaRPr>
          </a:p>
          <a:p>
            <a:pPr>
              <a:buClr>
                <a:srgbClr val="5F5F5F"/>
              </a:buClr>
              <a:defRPr/>
            </a:pPr>
            <a:endParaRPr lang="hr-HR" sz="2400" dirty="0">
              <a:latin typeface="Arial" panose="020B0604020202020204" pitchFamily="34" charset="0"/>
              <a:cs typeface="Arial" panose="020B0604020202020204" pitchFamily="34" charset="0"/>
            </a:endParaRPr>
          </a:p>
          <a:p>
            <a:pPr>
              <a:buClr>
                <a:srgbClr val="5F5F5F"/>
              </a:buClr>
              <a:defRPr/>
            </a:pPr>
            <a:endParaRPr lang="hr-HR" sz="2400" dirty="0">
              <a:latin typeface="Arial" panose="020B0604020202020204" pitchFamily="34" charset="0"/>
              <a:cs typeface="Arial" panose="020B0604020202020204" pitchFamily="34" charset="0"/>
            </a:endParaRPr>
          </a:p>
          <a:p>
            <a:pPr>
              <a:buClr>
                <a:srgbClr val="5F5F5F"/>
              </a:buClr>
              <a:defRPr/>
            </a:pPr>
            <a:r>
              <a:rPr lang="hr-HR" sz="2400" dirty="0">
                <a:latin typeface="Arial" panose="020B0604020202020204" pitchFamily="34" charset="0"/>
                <a:cs typeface="Arial" panose="020B0604020202020204" pitchFamily="34" charset="0"/>
                <a:hlinkClick r:id="rId2"/>
              </a:rPr>
              <a:t>https://youtu.be/J3dbAtoQUzQ</a:t>
            </a:r>
            <a:endParaRPr lang="hr-HR" sz="2400" dirty="0">
              <a:latin typeface="Arial" panose="020B0604020202020204" pitchFamily="34" charset="0"/>
              <a:cs typeface="Arial" panose="020B0604020202020204" pitchFamily="34" charset="0"/>
            </a:endParaRPr>
          </a:p>
          <a:p>
            <a:pPr>
              <a:buClr>
                <a:srgbClr val="5F5F5F"/>
              </a:buClr>
              <a:defRPr/>
            </a:pPr>
            <a:endParaRPr lang="hr-HR" sz="2400" dirty="0">
              <a:latin typeface="Arial" panose="020B0604020202020204" pitchFamily="34" charset="0"/>
              <a:cs typeface="Arial" panose="020B0604020202020204" pitchFamily="34" charset="0"/>
            </a:endParaRPr>
          </a:p>
          <a:p>
            <a:pPr marL="0" indent="0">
              <a:buNone/>
            </a:pPr>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Artist's image of pH paper dipped in a beaker of water, and a pH probe in a beaker">
            <a:extLst>
              <a:ext uri="{FF2B5EF4-FFF2-40B4-BE49-F238E27FC236}">
                <a16:creationId xmlns:a16="http://schemas.microsoft.com/office/drawing/2014/main" id="{5E6804A0-C23C-46BA-821C-7A43E638B2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3723" y="2148826"/>
            <a:ext cx="3620253" cy="3636415"/>
          </a:xfrm>
          <a:prstGeom prst="rect">
            <a:avLst/>
          </a:prstGeom>
        </p:spPr>
      </p:pic>
    </p:spTree>
    <p:extLst>
      <p:ext uri="{BB962C8B-B14F-4D97-AF65-F5344CB8AC3E}">
        <p14:creationId xmlns:p14="http://schemas.microsoft.com/office/powerpoint/2010/main" val="1208305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3283528" y="2237382"/>
            <a:ext cx="8143008" cy="4344005"/>
          </a:xfrm>
        </p:spPr>
        <p:txBody>
          <a:bodyPr>
            <a:normAutofit/>
          </a:bodyPr>
          <a:lstStyle/>
          <a:p>
            <a:pPr marL="0" indent="0">
              <a:buNone/>
            </a:pPr>
            <a:endParaRPr lang="hr-HR" sz="2400" dirty="0">
              <a:latin typeface="Arial" panose="020B0604020202020204" pitchFamily="34" charset="0"/>
              <a:cs typeface="Arial" panose="020B0604020202020204" pitchFamily="34" charset="0"/>
            </a:endParaRPr>
          </a:p>
          <a:p>
            <a:pPr marL="0" indent="0">
              <a:buNone/>
            </a:pPr>
            <a:r>
              <a:rPr lang="hr-HR" sz="2400" dirty="0">
                <a:latin typeface="Arial" panose="020B0604020202020204" pitchFamily="34" charset="0"/>
                <a:cs typeface="Arial" panose="020B0604020202020204" pitchFamily="34" charset="0"/>
              </a:rPr>
              <a:t>Sanja </a:t>
            </a:r>
            <a:r>
              <a:rPr lang="hr-HR" sz="2400" dirty="0" err="1">
                <a:latin typeface="Arial" panose="020B0604020202020204" pitchFamily="34" charset="0"/>
                <a:cs typeface="Arial" panose="020B0604020202020204" pitchFamily="34" charset="0"/>
              </a:rPr>
              <a:t>Klubička</a:t>
            </a:r>
            <a:r>
              <a:rPr lang="hr-HR" sz="2400" dirty="0">
                <a:latin typeface="Arial" panose="020B0604020202020204" pitchFamily="34" charset="0"/>
                <a:cs typeface="Arial" panose="020B0604020202020204" pitchFamily="34" charset="0"/>
              </a:rPr>
              <a:t>, dipl. ing. kem. </a:t>
            </a:r>
            <a:r>
              <a:rPr lang="hr-HR" sz="2400" dirty="0" err="1">
                <a:latin typeface="Arial" panose="020B0604020202020204" pitchFamily="34" charset="0"/>
                <a:cs typeface="Arial" panose="020B0604020202020204" pitchFamily="34" charset="0"/>
              </a:rPr>
              <a:t>teh</a:t>
            </a:r>
            <a:r>
              <a:rPr lang="hr-HR" sz="2400" dirty="0">
                <a:latin typeface="Arial" panose="020B0604020202020204" pitchFamily="34" charset="0"/>
                <a:cs typeface="Arial" panose="020B0604020202020204" pitchFamily="34" charset="0"/>
              </a:rPr>
              <a:t>.</a:t>
            </a:r>
          </a:p>
          <a:p>
            <a:pPr marL="0" indent="0">
              <a:buNone/>
            </a:pPr>
            <a:endParaRPr lang="hr-HR" sz="2400" dirty="0">
              <a:latin typeface="Arial" panose="020B0604020202020204" pitchFamily="34" charset="0"/>
              <a:cs typeface="Arial" panose="020B0604020202020204" pitchFamily="34" charset="0"/>
            </a:endParaRPr>
          </a:p>
          <a:p>
            <a:pPr marL="0" indent="0">
              <a:buNone/>
            </a:pPr>
            <a:endParaRPr lang="hr-HR" sz="2400" dirty="0">
              <a:latin typeface="Arial" panose="020B0604020202020204" pitchFamily="34" charset="0"/>
              <a:cs typeface="Arial" panose="020B0604020202020204" pitchFamily="34" charset="0"/>
            </a:endParaRPr>
          </a:p>
          <a:p>
            <a:pPr marL="0" indent="0">
              <a:buNone/>
            </a:pPr>
            <a:r>
              <a:rPr lang="hr-HR" sz="2000" dirty="0">
                <a:latin typeface="Arial" panose="020B0604020202020204" pitchFamily="34" charset="0"/>
                <a:cs typeface="Arial" panose="020B0604020202020204" pitchFamily="34" charset="0"/>
              </a:rPr>
              <a:t>GLOBE voditeljica od 1997.</a:t>
            </a:r>
          </a:p>
          <a:p>
            <a:pPr marL="0" indent="0">
              <a:buNone/>
            </a:pPr>
            <a:r>
              <a:rPr lang="hr-HR" sz="2000" dirty="0">
                <a:latin typeface="Arial" panose="020B0604020202020204" pitchFamily="34" charset="0"/>
                <a:cs typeface="Arial" panose="020B0604020202020204" pitchFamily="34" charset="0"/>
              </a:rPr>
              <a:t>GLOBE trenerica od 2007.</a:t>
            </a:r>
          </a:p>
          <a:p>
            <a:pPr marL="0" indent="0">
              <a:buNone/>
            </a:pPr>
            <a:r>
              <a:rPr lang="hr-HR" sz="2000" dirty="0">
                <a:latin typeface="Arial" panose="020B0604020202020204" pitchFamily="34" charset="0"/>
                <a:cs typeface="Arial" panose="020B0604020202020204" pitchFamily="34" charset="0"/>
              </a:rPr>
              <a:t>Zamjenica državne koordinatorice GLOBE programa za Republiku Hrvatsku od 2018.</a:t>
            </a:r>
          </a:p>
          <a:p>
            <a:pPr marL="0" indent="0">
              <a:buNone/>
            </a:pPr>
            <a:r>
              <a:rPr lang="hr-HR" sz="2000" dirty="0">
                <a:latin typeface="Arial" panose="020B0604020202020204" pitchFamily="34" charset="0"/>
                <a:cs typeface="Arial" panose="020B0604020202020204" pitchFamily="34" charset="0"/>
              </a:rPr>
              <a:t>Članica Upravnog vijeća GLOBE Europa i Euroazija od 2019.</a:t>
            </a: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Slika 3">
            <a:extLst>
              <a:ext uri="{FF2B5EF4-FFF2-40B4-BE49-F238E27FC236}">
                <a16:creationId xmlns:a16="http://schemas.microsoft.com/office/drawing/2014/main" id="{75CB0EC6-4312-4945-B73B-84F98F3CAF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473" y="2150817"/>
            <a:ext cx="2414154" cy="3172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3637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177669"/>
            <a:ext cx="10515600" cy="585926"/>
          </a:xfrm>
        </p:spPr>
        <p:txBody>
          <a:bodyPr>
            <a:normAutofit/>
          </a:bodyPr>
          <a:lstStyle/>
          <a:p>
            <a:r>
              <a:rPr lang="hr-HR" sz="2800" b="1" dirty="0">
                <a:latin typeface="Arial" panose="020B0604020202020204" pitchFamily="34" charset="0"/>
                <a:cs typeface="Arial" panose="020B0604020202020204" pitchFamily="34" charset="0"/>
              </a:rPr>
              <a:t>Otopljeni kisik</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1893801"/>
            <a:ext cx="7693241" cy="4320568"/>
          </a:xfrm>
        </p:spPr>
        <p:txBody>
          <a:bodyPr/>
          <a:lstStyle/>
          <a:p>
            <a:pPr>
              <a:buClr>
                <a:srgbClr val="5F5F5F"/>
              </a:buClr>
              <a:defRPr/>
            </a:pPr>
            <a:r>
              <a:rPr lang="hr-HR" sz="2400" dirty="0">
                <a:latin typeface="Arial" panose="020B0604020202020204" pitchFamily="34" charset="0"/>
                <a:cs typeface="Arial" panose="020B0604020202020204" pitchFamily="34" charset="0"/>
              </a:rPr>
              <a:t>pokazuje masu molekula kisika otopljenih u vodi po jedinici volumena</a:t>
            </a:r>
          </a:p>
          <a:p>
            <a:pPr>
              <a:buClr>
                <a:srgbClr val="5F5F5F"/>
              </a:buClr>
              <a:defRPr/>
            </a:pPr>
            <a:r>
              <a:rPr lang="hr-HR" sz="2400" dirty="0">
                <a:latin typeface="Arial" panose="020B0604020202020204" pitchFamily="34" charset="0"/>
                <a:cs typeface="Arial" panose="020B0604020202020204" pitchFamily="34" charset="0"/>
              </a:rPr>
              <a:t>manje ga je u vodi nego u atmosferi (oko 25 x) </a:t>
            </a:r>
            <a:r>
              <a:rPr lang="hr-HR" sz="2400" dirty="0">
                <a:latin typeface="Arial" panose="020B0604020202020204" pitchFamily="34" charset="0"/>
                <a:cs typeface="Arial" panose="020B0604020202020204" pitchFamily="34" charset="0"/>
                <a:sym typeface="Symbol" pitchFamily="18" charset="2"/>
              </a:rPr>
              <a:t> može biti ograni</a:t>
            </a:r>
            <a:r>
              <a:rPr lang="hr-HR" sz="2400" dirty="0">
                <a:latin typeface="Arial" panose="020B0604020202020204" pitchFamily="34" charset="0"/>
                <a:cs typeface="Arial" panose="020B0604020202020204" pitchFamily="34" charset="0"/>
              </a:rPr>
              <a:t>č</a:t>
            </a:r>
            <a:r>
              <a:rPr lang="hr-HR" sz="2400" dirty="0">
                <a:latin typeface="Arial" panose="020B0604020202020204" pitchFamily="34" charset="0"/>
                <a:cs typeface="Arial" panose="020B0604020202020204" pitchFamily="34" charset="0"/>
                <a:sym typeface="Symbol" pitchFamily="18" charset="2"/>
              </a:rPr>
              <a:t>avaju</a:t>
            </a:r>
            <a:r>
              <a:rPr lang="hr-HR" sz="2400" dirty="0">
                <a:latin typeface="Arial" panose="020B0604020202020204" pitchFamily="34" charset="0"/>
                <a:cs typeface="Arial" panose="020B0604020202020204" pitchFamily="34" charset="0"/>
              </a:rPr>
              <a:t>ć</a:t>
            </a:r>
            <a:r>
              <a:rPr lang="hr-HR" sz="2400" dirty="0">
                <a:latin typeface="Arial" panose="020B0604020202020204" pitchFamily="34" charset="0"/>
                <a:cs typeface="Arial" panose="020B0604020202020204" pitchFamily="34" charset="0"/>
                <a:sym typeface="Symbol" pitchFamily="18" charset="2"/>
              </a:rPr>
              <a:t>i faktor</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dolazi u vodu iz atmosfere i procesom fotosinteze vodenih algi i viših biljaka</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ovisi o temperaturi (bolje se otapa u hladnoj vodi) - zasi</a:t>
            </a:r>
            <a:r>
              <a:rPr lang="hr-HR" sz="2400" dirty="0">
                <a:latin typeface="Arial" panose="020B0604020202020204" pitchFamily="34" charset="0"/>
                <a:cs typeface="Arial" panose="020B0604020202020204" pitchFamily="34" charset="0"/>
              </a:rPr>
              <a:t>ć</a:t>
            </a:r>
            <a:r>
              <a:rPr lang="hr-HR" sz="2400" dirty="0">
                <a:latin typeface="Arial" panose="020B0604020202020204" pitchFamily="34" charset="0"/>
                <a:cs typeface="Arial" panose="020B0604020202020204" pitchFamily="34" charset="0"/>
                <a:sym typeface="Symbol" pitchFamily="18" charset="2"/>
              </a:rPr>
              <a:t>enost kisikom ispod 80% ukazuje na pove</a:t>
            </a:r>
            <a:r>
              <a:rPr lang="hr-HR" sz="2400" dirty="0">
                <a:latin typeface="Arial" panose="020B0604020202020204" pitchFamily="34" charset="0"/>
                <a:cs typeface="Arial" panose="020B0604020202020204" pitchFamily="34" charset="0"/>
              </a:rPr>
              <a:t>ć</a:t>
            </a:r>
            <a:r>
              <a:rPr lang="hr-HR" sz="2400" dirty="0">
                <a:latin typeface="Arial" panose="020B0604020202020204" pitchFamily="34" charset="0"/>
                <a:cs typeface="Arial" panose="020B0604020202020204" pitchFamily="34" charset="0"/>
                <a:sym typeface="Symbol" pitchFamily="18" charset="2"/>
              </a:rPr>
              <a:t>anu potrošnju</a:t>
            </a:r>
          </a:p>
          <a:p>
            <a:pPr marL="0" indent="0">
              <a:buNone/>
            </a:pPr>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of color changes when using a dissolved oxygen chemical testing kit">
            <a:extLst>
              <a:ext uri="{FF2B5EF4-FFF2-40B4-BE49-F238E27FC236}">
                <a16:creationId xmlns:a16="http://schemas.microsoft.com/office/drawing/2014/main" id="{F97E6C1C-58F0-473F-A446-29F72AC92A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6006" y="1470632"/>
            <a:ext cx="1872654" cy="4320568"/>
          </a:xfrm>
          <a:prstGeom prst="rect">
            <a:avLst/>
          </a:prstGeom>
        </p:spPr>
      </p:pic>
    </p:spTree>
    <p:extLst>
      <p:ext uri="{BB962C8B-B14F-4D97-AF65-F5344CB8AC3E}">
        <p14:creationId xmlns:p14="http://schemas.microsoft.com/office/powerpoint/2010/main" val="8350267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1189608"/>
            <a:ext cx="7139866" cy="5024761"/>
          </a:xfrm>
        </p:spPr>
        <p:txBody>
          <a:bodyPr>
            <a:normAutofit fontScale="92500" lnSpcReduction="10000"/>
          </a:bodyPr>
          <a:lstStyle/>
          <a:p>
            <a:pPr>
              <a:buClr>
                <a:srgbClr val="5F5F5F"/>
              </a:buClr>
              <a:defRPr/>
            </a:pPr>
            <a:r>
              <a:rPr lang="hr-HR" sz="2600" dirty="0">
                <a:latin typeface="Arial" panose="020B0604020202020204" pitchFamily="34" charset="0"/>
                <a:cs typeface="Arial" panose="020B0604020202020204" pitchFamily="34" charset="0"/>
              </a:rPr>
              <a:t>ovisi o brzini vode i tipu toka</a:t>
            </a:r>
          </a:p>
          <a:p>
            <a:pPr>
              <a:buClr>
                <a:srgbClr val="5F5F5F"/>
              </a:buClr>
              <a:defRPr/>
            </a:pPr>
            <a:r>
              <a:rPr lang="hr-HR" sz="2600" dirty="0">
                <a:latin typeface="Arial" panose="020B0604020202020204" pitchFamily="34" charset="0"/>
                <a:cs typeface="Arial" panose="020B0604020202020204" pitchFamily="34" charset="0"/>
              </a:rPr>
              <a:t>nadmorska visina utječe na topljivost </a:t>
            </a:r>
          </a:p>
          <a:p>
            <a:pPr marL="0" indent="0">
              <a:buClr>
                <a:srgbClr val="5F5F5F"/>
              </a:buClr>
              <a:buNone/>
              <a:defRPr/>
            </a:pPr>
            <a:r>
              <a:rPr lang="hr-HR" sz="2600" dirty="0">
                <a:latin typeface="Arial" panose="020B0604020202020204" pitchFamily="34" charset="0"/>
                <a:cs typeface="Arial" panose="020B0604020202020204" pitchFamily="34" charset="0"/>
              </a:rPr>
              <a:t>  (veći tlak zraka, veća topivost kisika)</a:t>
            </a:r>
          </a:p>
          <a:p>
            <a:pPr>
              <a:buClr>
                <a:srgbClr val="5F5F5F"/>
              </a:buClr>
              <a:defRPr/>
            </a:pPr>
            <a:r>
              <a:rPr lang="hr-HR" sz="2600" dirty="0">
                <a:latin typeface="Arial" panose="020B0604020202020204" pitchFamily="34" charset="0"/>
                <a:cs typeface="Arial" panose="020B0604020202020204" pitchFamily="34" charset="0"/>
              </a:rPr>
              <a:t>ovisi o salinitetu (veći salinitet, manje otopljenog kisika)</a:t>
            </a:r>
          </a:p>
          <a:p>
            <a:pPr>
              <a:buClr>
                <a:srgbClr val="5F5F5F"/>
              </a:buClr>
              <a:defRPr/>
            </a:pPr>
            <a:r>
              <a:rPr lang="hr-HR" sz="2600" dirty="0">
                <a:latin typeface="Arial" panose="020B0604020202020204" pitchFamily="34" charset="0"/>
                <a:cs typeface="Arial" panose="020B0604020202020204" pitchFamily="34" charset="0"/>
              </a:rPr>
              <a:t>važna količina organske tvari u vodi (procesi razgradnje)</a:t>
            </a:r>
          </a:p>
          <a:p>
            <a:pPr>
              <a:buClr>
                <a:srgbClr val="5F5F5F"/>
              </a:buClr>
              <a:defRPr/>
            </a:pPr>
            <a:r>
              <a:rPr lang="hr-HR" sz="2600" dirty="0">
                <a:latin typeface="Arial" panose="020B0604020202020204" pitchFamily="34" charset="0"/>
                <a:cs typeface="Arial" panose="020B0604020202020204" pitchFamily="34" charset="0"/>
              </a:rPr>
              <a:t>bez dovoljne količine O</a:t>
            </a:r>
            <a:r>
              <a:rPr lang="hr-HR" sz="2600" baseline="-25000" dirty="0">
                <a:latin typeface="Arial" panose="020B0604020202020204" pitchFamily="34" charset="0"/>
                <a:cs typeface="Arial" panose="020B0604020202020204" pitchFamily="34" charset="0"/>
              </a:rPr>
              <a:t>2</a:t>
            </a:r>
            <a:r>
              <a:rPr lang="hr-HR" sz="2600" dirty="0">
                <a:latin typeface="Arial" panose="020B0604020202020204" pitchFamily="34" charset="0"/>
                <a:cs typeface="Arial" panose="020B0604020202020204" pitchFamily="34" charset="0"/>
              </a:rPr>
              <a:t> život u vodi nije moguć (ispod 3 mg/l - biološka kriza)</a:t>
            </a:r>
          </a:p>
          <a:p>
            <a:pPr>
              <a:buClr>
                <a:srgbClr val="5F5F5F"/>
              </a:buClr>
              <a:defRPr/>
            </a:pPr>
            <a:r>
              <a:rPr lang="hr-HR" sz="2600" dirty="0">
                <a:latin typeface="Arial" panose="020B0604020202020204" pitchFamily="34" charset="0"/>
                <a:cs typeface="Arial" panose="020B0604020202020204" pitchFamily="34" charset="0"/>
              </a:rPr>
              <a:t>kritičan period – ljeto zbog viših temperatura- manje O</a:t>
            </a:r>
            <a:r>
              <a:rPr lang="hr-HR" sz="2600" baseline="-25000" dirty="0">
                <a:latin typeface="Arial" panose="020B0604020202020204" pitchFamily="34" charset="0"/>
                <a:cs typeface="Arial" panose="020B0604020202020204" pitchFamily="34" charset="0"/>
              </a:rPr>
              <a:t>2 , </a:t>
            </a:r>
            <a:r>
              <a:rPr lang="hr-HR" sz="2600" dirty="0">
                <a:latin typeface="Arial" panose="020B0604020202020204" pitchFamily="34" charset="0"/>
                <a:cs typeface="Arial" panose="020B0604020202020204" pitchFamily="34" charset="0"/>
              </a:rPr>
              <a:t>brži metabolizam, brža razgradnja </a:t>
            </a:r>
          </a:p>
          <a:p>
            <a:pPr marL="0" indent="0">
              <a:buClr>
                <a:srgbClr val="5F5F5F"/>
              </a:buClr>
              <a:buNone/>
              <a:defRPr/>
            </a:pPr>
            <a:r>
              <a:rPr lang="hr-HR" sz="2600" dirty="0">
                <a:solidFill>
                  <a:srgbClr val="002060"/>
                </a:solidFill>
                <a:latin typeface="Arial" panose="020B0604020202020204" pitchFamily="34" charset="0"/>
                <a:cs typeface="Arial" panose="020B0604020202020204" pitchFamily="34" charset="0"/>
              </a:rPr>
              <a:t>Pomaže odrediti stupanj miješanja zraka i vode na površini i koji organizmi mogu živjeti u vodi.</a:t>
            </a:r>
          </a:p>
          <a:p>
            <a:pPr marL="0" indent="0">
              <a:buClr>
                <a:srgbClr val="5F5F5F"/>
              </a:buClr>
              <a:buNone/>
              <a:defRPr/>
            </a:pPr>
            <a:endParaRPr lang="hr-HR" sz="2600" dirty="0">
              <a:latin typeface="Arial" panose="020B0604020202020204" pitchFamily="34" charset="0"/>
              <a:cs typeface="Arial" panose="020B0604020202020204" pitchFamily="34" charset="0"/>
            </a:endParaRPr>
          </a:p>
          <a:p>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3" descr="LaMotteOxygenKit-L5860">
            <a:extLst>
              <a:ext uri="{FF2B5EF4-FFF2-40B4-BE49-F238E27FC236}">
                <a16:creationId xmlns:a16="http://schemas.microsoft.com/office/drawing/2014/main" id="{CBD57FB0-7DD2-4B0F-B7E4-74B8C310152B}"/>
              </a:ext>
            </a:extLst>
          </p:cNvPr>
          <p:cNvPicPr>
            <a:picLocks noChangeAspect="1" noChangeArrowheads="1"/>
          </p:cNvPicPr>
          <p:nvPr/>
        </p:nvPicPr>
        <p:blipFill>
          <a:blip r:embed="rId3">
            <a:lum contrast="12000"/>
          </a:blip>
          <a:srcRect/>
          <a:stretch>
            <a:fillRect/>
          </a:stretch>
        </p:blipFill>
        <p:spPr bwMode="auto">
          <a:xfrm>
            <a:off x="7978066" y="1189608"/>
            <a:ext cx="3810000" cy="2528888"/>
          </a:xfrm>
          <a:prstGeom prst="rect">
            <a:avLst/>
          </a:prstGeom>
          <a:noFill/>
          <a:ln w="9525">
            <a:noFill/>
            <a:miter lim="800000"/>
            <a:headEnd/>
            <a:tailEnd/>
          </a:ln>
        </p:spPr>
      </p:pic>
    </p:spTree>
    <p:extLst>
      <p:ext uri="{BB962C8B-B14F-4D97-AF65-F5344CB8AC3E}">
        <p14:creationId xmlns:p14="http://schemas.microsoft.com/office/powerpoint/2010/main" val="15961959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127464"/>
            <a:ext cx="10515600" cy="683580"/>
          </a:xfrm>
        </p:spPr>
        <p:txBody>
          <a:bodyPr>
            <a:normAutofit/>
          </a:bodyPr>
          <a:lstStyle/>
          <a:p>
            <a:r>
              <a:rPr lang="hr-HR" sz="2800" b="1" dirty="0">
                <a:latin typeface="Arial" panose="020B0604020202020204" pitchFamily="34" charset="0"/>
                <a:cs typeface="Arial" panose="020B0604020202020204" pitchFamily="34" charset="0"/>
              </a:rPr>
              <a:t>Alkalitet</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199" y="1811044"/>
            <a:ext cx="7577831" cy="4403325"/>
          </a:xfrm>
        </p:spPr>
        <p:txBody>
          <a:bodyPr>
            <a:normAutofit/>
          </a:bodyPr>
          <a:lstStyle/>
          <a:p>
            <a:pPr>
              <a:buClr>
                <a:srgbClr val="5F5F5F"/>
              </a:buClr>
              <a:defRPr/>
            </a:pPr>
            <a:r>
              <a:rPr lang="hr-HR" sz="2400" dirty="0">
                <a:latin typeface="Arial" panose="020B0604020202020204" pitchFamily="34" charset="0"/>
                <a:cs typeface="Arial" panose="020B0604020202020204" pitchFamily="34" charset="0"/>
              </a:rPr>
              <a:t>mjera </a:t>
            </a:r>
            <a:r>
              <a:rPr lang="hr-HR" sz="2400" dirty="0" err="1">
                <a:latin typeface="Arial" panose="020B0604020202020204" pitchFamily="34" charset="0"/>
                <a:cs typeface="Arial" panose="020B0604020202020204" pitchFamily="34" charset="0"/>
              </a:rPr>
              <a:t>puferske</a:t>
            </a:r>
            <a:r>
              <a:rPr lang="hr-HR" sz="2400" dirty="0">
                <a:latin typeface="Arial" panose="020B0604020202020204" pitchFamily="34" charset="0"/>
                <a:cs typeface="Arial" panose="020B0604020202020204" pitchFamily="34" charset="0"/>
              </a:rPr>
              <a:t> sposobnosti vode (sposobnost da neutralizira kiselinu)</a:t>
            </a:r>
          </a:p>
          <a:p>
            <a:pPr>
              <a:buClr>
                <a:srgbClr val="5F5F5F"/>
              </a:buClr>
              <a:defRPr/>
            </a:pPr>
            <a:r>
              <a:rPr lang="hr-HR" sz="2400" dirty="0">
                <a:latin typeface="Arial" panose="020B0604020202020204" pitchFamily="34" charset="0"/>
                <a:cs typeface="Arial" panose="020B0604020202020204" pitchFamily="34" charset="0"/>
              </a:rPr>
              <a:t>ovisi o količini negativnih iona (</a:t>
            </a:r>
            <a:r>
              <a:rPr lang="hr-HR" sz="2400" dirty="0">
                <a:latin typeface="Arial" panose="020B0604020202020204" pitchFamily="34" charset="0"/>
                <a:cs typeface="Arial" panose="020B0604020202020204" pitchFamily="34" charset="0"/>
                <a:sym typeface="Symbol" pitchFamily="18" charset="2"/>
              </a:rPr>
              <a:t>CO</a:t>
            </a:r>
            <a:r>
              <a:rPr lang="hr-HR" sz="2400" baseline="-25000" dirty="0">
                <a:latin typeface="Arial" panose="020B0604020202020204" pitchFamily="34" charset="0"/>
                <a:cs typeface="Arial" panose="020B0604020202020204" pitchFamily="34" charset="0"/>
                <a:sym typeface="Symbol" pitchFamily="18" charset="2"/>
              </a:rPr>
              <a:t>3</a:t>
            </a:r>
            <a:r>
              <a:rPr lang="hr-HR" sz="2400" baseline="30000" dirty="0">
                <a:latin typeface="Arial" panose="020B0604020202020204" pitchFamily="34" charset="0"/>
                <a:cs typeface="Arial" panose="020B0604020202020204" pitchFamily="34" charset="0"/>
                <a:sym typeface="Symbol" pitchFamily="18" charset="2"/>
              </a:rPr>
              <a:t>2-</a:t>
            </a:r>
            <a:r>
              <a:rPr lang="hr-HR" sz="2400" dirty="0">
                <a:latin typeface="Arial" panose="020B0604020202020204" pitchFamily="34" charset="0"/>
                <a:cs typeface="Arial" panose="020B0604020202020204" pitchFamily="34" charset="0"/>
                <a:sym typeface="Symbol" pitchFamily="18" charset="2"/>
              </a:rPr>
              <a:t>, HCO</a:t>
            </a:r>
            <a:r>
              <a:rPr lang="hr-HR" sz="2400" baseline="-25000" dirty="0">
                <a:latin typeface="Arial" panose="020B0604020202020204" pitchFamily="34" charset="0"/>
                <a:cs typeface="Arial" panose="020B0604020202020204" pitchFamily="34" charset="0"/>
                <a:sym typeface="Symbol" pitchFamily="18" charset="2"/>
              </a:rPr>
              <a:t>3</a:t>
            </a:r>
            <a:r>
              <a:rPr lang="hr-HR" sz="2400" baseline="30000" dirty="0">
                <a:latin typeface="Arial" panose="020B0604020202020204" pitchFamily="34" charset="0"/>
                <a:cs typeface="Arial" panose="020B0604020202020204" pitchFamily="34" charset="0"/>
                <a:sym typeface="Symbol" pitchFamily="18" charset="2"/>
              </a:rPr>
              <a:t>-</a:t>
            </a:r>
            <a:r>
              <a:rPr lang="hr-HR" sz="2400" dirty="0">
                <a:latin typeface="Arial" panose="020B0604020202020204" pitchFamily="34" charset="0"/>
                <a:cs typeface="Arial" panose="020B0604020202020204" pitchFamily="34" charset="0"/>
                <a:sym typeface="Symbol" pitchFamily="18" charset="2"/>
              </a:rPr>
              <a:t>, OH</a:t>
            </a:r>
            <a:r>
              <a:rPr lang="hr-HR" sz="2400" baseline="30000" dirty="0">
                <a:latin typeface="Arial" panose="020B0604020202020204" pitchFamily="34" charset="0"/>
                <a:cs typeface="Arial" panose="020B0604020202020204" pitchFamily="34" charset="0"/>
                <a:sym typeface="Symbol" pitchFamily="18" charset="2"/>
              </a:rPr>
              <a:t>-</a:t>
            </a:r>
            <a:r>
              <a:rPr lang="hr-HR" sz="2400" dirty="0">
                <a:latin typeface="Arial" panose="020B0604020202020204" pitchFamily="34" charset="0"/>
                <a:cs typeface="Arial" panose="020B0604020202020204" pitchFamily="34" charset="0"/>
                <a:sym typeface="Symbol" pitchFamily="18" charset="2"/>
              </a:rPr>
              <a:t>)</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vode s visokim alkalitetom vezane uz topljive sedimentne stijene</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pokazuje koliko je stanište osjetljivo na </a:t>
            </a:r>
            <a:r>
              <a:rPr lang="hr-HR" sz="2400" dirty="0" err="1">
                <a:latin typeface="Arial" panose="020B0604020202020204" pitchFamily="34" charset="0"/>
                <a:cs typeface="Arial" panose="020B0604020202020204" pitchFamily="34" charset="0"/>
                <a:sym typeface="Symbol" pitchFamily="18" charset="2"/>
              </a:rPr>
              <a:t>acidifikaciju</a:t>
            </a:r>
            <a:endParaRPr lang="hr-HR" sz="2400" dirty="0">
              <a:latin typeface="Arial" panose="020B0604020202020204" pitchFamily="34" charset="0"/>
              <a:cs typeface="Arial" panose="020B0604020202020204" pitchFamily="34" charset="0"/>
              <a:sym typeface="Symbol" pitchFamily="18" charset="2"/>
            </a:endParaRPr>
          </a:p>
          <a:p>
            <a:pPr>
              <a:buClr>
                <a:srgbClr val="5F5F5F"/>
              </a:buClr>
              <a:defRPr/>
            </a:pPr>
            <a:r>
              <a:rPr lang="hr-HR" sz="2400" dirty="0">
                <a:latin typeface="Arial" panose="020B0604020202020204" pitchFamily="34" charset="0"/>
                <a:cs typeface="Arial" panose="020B0604020202020204" pitchFamily="34" charset="0"/>
                <a:sym typeface="Symbol" pitchFamily="18" charset="2"/>
              </a:rPr>
              <a:t>kiselina ulazi u vodu putem oborina, a rje</a:t>
            </a:r>
            <a:r>
              <a:rPr lang="hr-HR" sz="2400" dirty="0">
                <a:latin typeface="Arial" panose="020B0604020202020204" pitchFamily="34" charset="0"/>
                <a:cs typeface="Arial" panose="020B0604020202020204" pitchFamily="34" charset="0"/>
              </a:rPr>
              <a:t>đ</a:t>
            </a:r>
            <a:r>
              <a:rPr lang="hr-HR" sz="2400" dirty="0">
                <a:latin typeface="Arial" panose="020B0604020202020204" pitchFamily="34" charset="0"/>
                <a:cs typeface="Arial" panose="020B0604020202020204" pitchFamily="34" charset="0"/>
                <a:sym typeface="Symbol" pitchFamily="18" charset="2"/>
              </a:rPr>
              <a:t>e kroz tlo </a:t>
            </a:r>
          </a:p>
          <a:p>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6" name="Content Placeholder 8" descr="Photograph of a sample vial and a titration pen">
            <a:extLst>
              <a:ext uri="{FF2B5EF4-FFF2-40B4-BE49-F238E27FC236}">
                <a16:creationId xmlns:a16="http://schemas.microsoft.com/office/drawing/2014/main" id="{CD19B62B-926F-4E5A-8629-CA04161E8744}"/>
              </a:ext>
            </a:extLst>
          </p:cNvPr>
          <p:cNvPicPr>
            <a:picLocks noGrp="1" noChangeAspect="1"/>
          </p:cNvPicPr>
          <p:nvPr/>
        </p:nvPicPr>
        <p:blipFill>
          <a:blip r:embed="rId3">
            <a:extLst>
              <a:ext uri="{28A0092B-C50C-407E-A947-70E740481C1C}">
                <a14:useLocalDpi xmlns:a14="http://schemas.microsoft.com/office/drawing/2010/main" val="0"/>
              </a:ext>
            </a:extLst>
          </a:blip>
          <a:stretch>
            <a:fillRect/>
          </a:stretch>
        </p:blipFill>
        <p:spPr>
          <a:xfrm>
            <a:off x="8789839" y="1705073"/>
            <a:ext cx="2765503" cy="4025463"/>
          </a:xfrm>
          <a:prstGeom prst="rect">
            <a:avLst/>
          </a:prstGeom>
        </p:spPr>
      </p:pic>
    </p:spTree>
    <p:extLst>
      <p:ext uri="{BB962C8B-B14F-4D97-AF65-F5344CB8AC3E}">
        <p14:creationId xmlns:p14="http://schemas.microsoft.com/office/powerpoint/2010/main" val="27404153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1" y="1482572"/>
            <a:ext cx="7702118" cy="4736976"/>
          </a:xfrm>
        </p:spPr>
        <p:txBody>
          <a:bodyPr>
            <a:normAutofit/>
          </a:bodyPr>
          <a:lstStyle/>
          <a:p>
            <a:pPr>
              <a:buClr>
                <a:srgbClr val="5F5F5F"/>
              </a:buClr>
              <a:defRPr/>
            </a:pPr>
            <a:r>
              <a:rPr lang="hr-HR" sz="2400" dirty="0">
                <a:latin typeface="Arial" panose="020B0604020202020204" pitchFamily="34" charset="0"/>
                <a:cs typeface="Arial" panose="020B0604020202020204" pitchFamily="34" charset="0"/>
              </a:rPr>
              <a:t>veliki utok kiseline (npr. snažne i dugotrajne oborine) u uvjetima niskog alkaliteta vode (ispod 100 mg/l) </a:t>
            </a:r>
            <a:r>
              <a:rPr lang="hr-HR" sz="2400" dirty="0">
                <a:latin typeface="Arial" panose="020B0604020202020204" pitchFamily="34" charset="0"/>
                <a:cs typeface="Arial" panose="020B0604020202020204" pitchFamily="34" charset="0"/>
                <a:sym typeface="Symbol" pitchFamily="18" charset="2"/>
              </a:rPr>
              <a:t></a:t>
            </a:r>
            <a:r>
              <a:rPr lang="hr-HR" sz="2400" dirty="0">
                <a:latin typeface="Arial" panose="020B0604020202020204" pitchFamily="34" charset="0"/>
                <a:cs typeface="Arial" panose="020B0604020202020204" pitchFamily="34" charset="0"/>
              </a:rPr>
              <a:t> pad pH vode </a:t>
            </a:r>
            <a:r>
              <a:rPr lang="hr-HR" sz="2400" dirty="0">
                <a:latin typeface="Arial" panose="020B0604020202020204" pitchFamily="34" charset="0"/>
                <a:cs typeface="Arial" panose="020B0604020202020204" pitchFamily="34" charset="0"/>
                <a:sym typeface="Symbol" pitchFamily="18" charset="2"/>
              </a:rPr>
              <a:t> opasno za sve organizme</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kriti</a:t>
            </a:r>
            <a:r>
              <a:rPr lang="hr-HR" sz="2400" dirty="0">
                <a:latin typeface="Arial" panose="020B0604020202020204" pitchFamily="34" charset="0"/>
                <a:cs typeface="Arial" panose="020B0604020202020204" pitchFamily="34" charset="0"/>
              </a:rPr>
              <a:t>č</a:t>
            </a:r>
            <a:r>
              <a:rPr lang="hr-HR" sz="2400" dirty="0">
                <a:latin typeface="Arial" panose="020B0604020202020204" pitchFamily="34" charset="0"/>
                <a:cs typeface="Arial" panose="020B0604020202020204" pitchFamily="34" charset="0"/>
                <a:sym typeface="Symbol" pitchFamily="18" charset="2"/>
              </a:rPr>
              <a:t>an period - otapanje snijega</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vode s visokim alkalitetom su kemijski stabilniji okoliš, budući da negativni ioni vežu teške metale u neškodljive komplekse</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mjeri se pomoću opreme (kita) za alkalitet</a:t>
            </a:r>
          </a:p>
          <a:p>
            <a:pPr marL="0" indent="0">
              <a:buClr>
                <a:srgbClr val="5F5F5F"/>
              </a:buClr>
              <a:buNone/>
              <a:defRPr/>
            </a:pPr>
            <a:r>
              <a:rPr lang="hr-HR" sz="2400" dirty="0">
                <a:solidFill>
                  <a:srgbClr val="002060"/>
                </a:solidFill>
                <a:latin typeface="Arial" panose="020B0604020202020204" pitchFamily="34" charset="0"/>
                <a:cs typeface="Arial" panose="020B0604020202020204" pitchFamily="34" charset="0"/>
                <a:sym typeface="Symbol" pitchFamily="18" charset="2"/>
              </a:rPr>
              <a:t>Pomaže u određivanju osjetljivosti slatkovodnih ekosustava na promjene pH.</a:t>
            </a:r>
          </a:p>
          <a:p>
            <a:pPr marL="0" indent="0">
              <a:buNone/>
            </a:pPr>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Slikovni rezultat za alkalinity test kit">
            <a:extLst>
              <a:ext uri="{FF2B5EF4-FFF2-40B4-BE49-F238E27FC236}">
                <a16:creationId xmlns:a16="http://schemas.microsoft.com/office/drawing/2014/main" id="{96B83650-5067-4055-A40E-626275CD3833}"/>
              </a:ext>
            </a:extLst>
          </p:cNvPr>
          <p:cNvPicPr>
            <a:picLocks noChangeAspect="1" noChangeArrowheads="1"/>
          </p:cNvPicPr>
          <p:nvPr/>
        </p:nvPicPr>
        <p:blipFill>
          <a:blip r:embed="rId3"/>
          <a:srcRect/>
          <a:stretch>
            <a:fillRect/>
          </a:stretch>
        </p:blipFill>
        <p:spPr bwMode="auto">
          <a:xfrm>
            <a:off x="8913181" y="2183168"/>
            <a:ext cx="3260077" cy="3653901"/>
          </a:xfrm>
          <a:prstGeom prst="rect">
            <a:avLst/>
          </a:prstGeom>
          <a:noFill/>
        </p:spPr>
      </p:pic>
    </p:spTree>
    <p:extLst>
      <p:ext uri="{BB962C8B-B14F-4D97-AF65-F5344CB8AC3E}">
        <p14:creationId xmlns:p14="http://schemas.microsoft.com/office/powerpoint/2010/main" val="4148712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189793"/>
            <a:ext cx="10515600" cy="568171"/>
          </a:xfrm>
        </p:spPr>
        <p:txBody>
          <a:bodyPr>
            <a:normAutofit/>
          </a:bodyPr>
          <a:lstStyle/>
          <a:p>
            <a:r>
              <a:rPr lang="hr-HR" sz="2800" b="1" dirty="0">
                <a:latin typeface="Arial" panose="020B0604020202020204" pitchFamily="34" charset="0"/>
                <a:cs typeface="Arial" panose="020B0604020202020204" pitchFamily="34" charset="0"/>
              </a:rPr>
              <a:t>Salinitet</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1890094"/>
            <a:ext cx="8003959" cy="4324275"/>
          </a:xfrm>
        </p:spPr>
        <p:txBody>
          <a:bodyPr/>
          <a:lstStyle/>
          <a:p>
            <a:pPr>
              <a:buClr>
                <a:srgbClr val="5F5F5F"/>
              </a:buClr>
              <a:defRPr/>
            </a:pPr>
            <a:r>
              <a:rPr lang="hr-HR" sz="2400" dirty="0">
                <a:latin typeface="Arial" panose="020B0604020202020204" pitchFamily="34" charset="0"/>
                <a:cs typeface="Arial" panose="020B0604020202020204" pitchFamily="34" charset="0"/>
              </a:rPr>
              <a:t>sadržaj soli u vodi</a:t>
            </a:r>
          </a:p>
          <a:p>
            <a:pPr lvl="2">
              <a:buClr>
                <a:srgbClr val="5F5F5F"/>
              </a:buClr>
              <a:buSzPct val="70000"/>
              <a:defRPr/>
            </a:pPr>
            <a:r>
              <a:rPr lang="hr-HR" sz="2400" dirty="0">
                <a:latin typeface="Arial" panose="020B0604020202020204" pitchFamily="34" charset="0"/>
                <a:cs typeface="Arial" panose="020B0604020202020204" pitchFamily="34" charset="0"/>
              </a:rPr>
              <a:t>slane vode - more oko 35 ‰</a:t>
            </a:r>
          </a:p>
          <a:p>
            <a:pPr lvl="2">
              <a:buClr>
                <a:srgbClr val="5F5F5F"/>
              </a:buClr>
              <a:buSzPct val="70000"/>
              <a:defRPr/>
            </a:pPr>
            <a:r>
              <a:rPr lang="hr-HR" sz="2400" dirty="0" err="1">
                <a:latin typeface="Arial" panose="020B0604020202020204" pitchFamily="34" charset="0"/>
                <a:cs typeface="Arial" panose="020B0604020202020204" pitchFamily="34" charset="0"/>
              </a:rPr>
              <a:t>poluslane</a:t>
            </a:r>
            <a:r>
              <a:rPr lang="hr-HR" sz="2400" dirty="0">
                <a:latin typeface="Arial" panose="020B0604020202020204" pitchFamily="34" charset="0"/>
                <a:cs typeface="Arial" panose="020B0604020202020204" pitchFamily="34" charset="0"/>
              </a:rPr>
              <a:t> ili boćate vode - 0,5 do 35 ‰</a:t>
            </a:r>
          </a:p>
          <a:p>
            <a:pPr lvl="2">
              <a:buClr>
                <a:srgbClr val="5F5F5F"/>
              </a:buClr>
              <a:buSzPct val="70000"/>
              <a:defRPr/>
            </a:pPr>
            <a:r>
              <a:rPr lang="hr-HR" sz="2400" dirty="0">
                <a:latin typeface="Arial" panose="020B0604020202020204" pitchFamily="34" charset="0"/>
                <a:cs typeface="Arial" panose="020B0604020202020204" pitchFamily="34" charset="0"/>
              </a:rPr>
              <a:t>slatke vode - ispod 0,5 ‰ </a:t>
            </a:r>
          </a:p>
          <a:p>
            <a:pPr>
              <a:buClr>
                <a:srgbClr val="5F5F5F"/>
              </a:buClr>
              <a:defRPr/>
            </a:pPr>
            <a:r>
              <a:rPr lang="hr-HR" sz="2400" dirty="0">
                <a:latin typeface="Arial" panose="020B0604020202020204" pitchFamily="34" charset="0"/>
                <a:cs typeface="Arial" panose="020B0604020202020204" pitchFamily="34" charset="0"/>
              </a:rPr>
              <a:t>određuje živi svijet koji obitava u vodi</a:t>
            </a:r>
          </a:p>
          <a:p>
            <a:pPr>
              <a:buClr>
                <a:srgbClr val="5F5F5F"/>
              </a:buClr>
              <a:defRPr/>
            </a:pPr>
            <a:r>
              <a:rPr lang="hr-HR" sz="2400" dirty="0">
                <a:latin typeface="Arial" panose="020B0604020202020204" pitchFamily="34" charset="0"/>
                <a:cs typeface="Arial" panose="020B0604020202020204" pitchFamily="34" charset="0"/>
              </a:rPr>
              <a:t>salinitet mora i oceana se sporo mijenja</a:t>
            </a:r>
          </a:p>
          <a:p>
            <a:pPr>
              <a:buClr>
                <a:srgbClr val="5F5F5F"/>
              </a:buClr>
              <a:defRPr/>
            </a:pPr>
            <a:r>
              <a:rPr lang="hr-HR" sz="2400" dirty="0">
                <a:latin typeface="Arial" panose="020B0604020202020204" pitchFamily="34" charset="0"/>
                <a:cs typeface="Arial" panose="020B0604020202020204" pitchFamily="34" charset="0"/>
              </a:rPr>
              <a:t>antropogeni utjecaj - sol za prosipanje cesta</a:t>
            </a:r>
          </a:p>
          <a:p>
            <a:pPr>
              <a:buClr>
                <a:srgbClr val="5F5F5F"/>
              </a:buClr>
              <a:defRPr/>
            </a:pPr>
            <a:r>
              <a:rPr lang="hr-HR" sz="2400" dirty="0">
                <a:latin typeface="Arial" panose="020B0604020202020204" pitchFamily="34" charset="0"/>
                <a:cs typeface="Arial" panose="020B0604020202020204" pitchFamily="34" charset="0"/>
              </a:rPr>
              <a:t>određuje se iz gustoće (areometar) i temperature vode</a:t>
            </a:r>
          </a:p>
          <a:p>
            <a:pPr marL="0" indent="0">
              <a:buClr>
                <a:srgbClr val="5F5F5F"/>
              </a:buClr>
              <a:buNone/>
              <a:defRPr/>
            </a:pPr>
            <a:r>
              <a:rPr lang="hr-HR" sz="2400" dirty="0">
                <a:solidFill>
                  <a:srgbClr val="002060"/>
                </a:solidFill>
                <a:latin typeface="Arial" panose="020B0604020202020204" pitchFamily="34" charset="0"/>
                <a:cs typeface="Arial" panose="020B0604020202020204" pitchFamily="34" charset="0"/>
              </a:rPr>
              <a:t>Prati se miješanje i izvori slatke vode u estuarijima duž obale.</a:t>
            </a:r>
          </a:p>
          <a:p>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ydrometer in glass graduated cylinder">
            <a:extLst>
              <a:ext uri="{FF2B5EF4-FFF2-40B4-BE49-F238E27FC236}">
                <a16:creationId xmlns:a16="http://schemas.microsoft.com/office/drawing/2014/main" id="{F0075364-E4C9-4CB4-9AB2-83244F571F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5258" y="2139605"/>
            <a:ext cx="1841500" cy="4152900"/>
          </a:xfrm>
          <a:prstGeom prst="rect">
            <a:avLst/>
          </a:prstGeom>
        </p:spPr>
      </p:pic>
    </p:spTree>
    <p:extLst>
      <p:ext uri="{BB962C8B-B14F-4D97-AF65-F5344CB8AC3E}">
        <p14:creationId xmlns:p14="http://schemas.microsoft.com/office/powerpoint/2010/main" val="1359610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44118" y="1260629"/>
            <a:ext cx="10515600" cy="559293"/>
          </a:xfrm>
        </p:spPr>
        <p:txBody>
          <a:bodyPr>
            <a:normAutofit/>
          </a:bodyPr>
          <a:lstStyle/>
          <a:p>
            <a:r>
              <a:rPr lang="hr-HR" sz="2800" b="1" dirty="0">
                <a:latin typeface="Arial" panose="020B0604020202020204" pitchFamily="34" charset="0"/>
                <a:cs typeface="Arial" panose="020B0604020202020204" pitchFamily="34" charset="0"/>
              </a:rPr>
              <a:t>Nitrati</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1819922"/>
            <a:ext cx="5606988" cy="4394447"/>
          </a:xfrm>
        </p:spPr>
        <p:txBody>
          <a:bodyPr>
            <a:normAutofit fontScale="92500" lnSpcReduction="10000"/>
          </a:bodyPr>
          <a:lstStyle/>
          <a:p>
            <a:pPr>
              <a:buClr>
                <a:srgbClr val="5F5F5F"/>
              </a:buClr>
              <a:defRPr/>
            </a:pPr>
            <a:r>
              <a:rPr lang="hr-HR" sz="2600" dirty="0">
                <a:latin typeface="Arial" panose="020B0604020202020204" pitchFamily="34" charset="0"/>
                <a:cs typeface="Arial" panose="020B0604020202020204" pitchFamily="34" charset="0"/>
              </a:rPr>
              <a:t>najčešći oblik dušika u vodi (NO</a:t>
            </a:r>
            <a:r>
              <a:rPr lang="hr-HR" sz="2600" baseline="-25000" dirty="0">
                <a:latin typeface="Arial" panose="020B0604020202020204" pitchFamily="34" charset="0"/>
                <a:cs typeface="Arial" panose="020B0604020202020204" pitchFamily="34" charset="0"/>
              </a:rPr>
              <a:t>3</a:t>
            </a:r>
            <a:r>
              <a:rPr lang="hr-HR" sz="2600" baseline="30000" dirty="0">
                <a:latin typeface="Arial" panose="020B0604020202020204" pitchFamily="34" charset="0"/>
                <a:cs typeface="Arial" panose="020B0604020202020204" pitchFamily="34" charset="0"/>
              </a:rPr>
              <a:t>-</a:t>
            </a:r>
            <a:r>
              <a:rPr lang="hr-HR" sz="2600" dirty="0">
                <a:latin typeface="Arial" panose="020B0604020202020204" pitchFamily="34" charset="0"/>
                <a:cs typeface="Arial" panose="020B0604020202020204" pitchFamily="34" charset="0"/>
              </a:rPr>
              <a:t>) </a:t>
            </a:r>
          </a:p>
          <a:p>
            <a:pPr>
              <a:buClr>
                <a:srgbClr val="5F5F5F"/>
              </a:buClr>
              <a:defRPr/>
            </a:pPr>
            <a:r>
              <a:rPr lang="hr-HR" sz="2600" dirty="0">
                <a:latin typeface="Arial" panose="020B0604020202020204" pitchFamily="34" charset="0"/>
                <a:cs typeface="Arial" panose="020B0604020202020204" pitchFamily="34" charset="0"/>
              </a:rPr>
              <a:t>u prirodnim vodama u niskim koncentracijama (&lt;1 mg/l N-NO</a:t>
            </a:r>
            <a:r>
              <a:rPr lang="hr-HR" sz="2600" baseline="-25000" dirty="0">
                <a:latin typeface="Arial" panose="020B0604020202020204" pitchFamily="34" charset="0"/>
                <a:cs typeface="Arial" panose="020B0604020202020204" pitchFamily="34" charset="0"/>
              </a:rPr>
              <a:t>3</a:t>
            </a:r>
            <a:r>
              <a:rPr lang="hr-HR" sz="2600" baseline="30000" dirty="0">
                <a:latin typeface="Arial" panose="020B0604020202020204" pitchFamily="34" charset="0"/>
                <a:cs typeface="Arial" panose="020B0604020202020204" pitchFamily="34" charset="0"/>
              </a:rPr>
              <a:t>-</a:t>
            </a:r>
            <a:r>
              <a:rPr lang="hr-HR" sz="2600" dirty="0">
                <a:latin typeface="Arial" panose="020B0604020202020204" pitchFamily="34" charset="0"/>
                <a:cs typeface="Arial" panose="020B0604020202020204" pitchFamily="34" charset="0"/>
              </a:rPr>
              <a:t>)</a:t>
            </a:r>
          </a:p>
          <a:p>
            <a:pPr>
              <a:buClr>
                <a:srgbClr val="5F5F5F"/>
              </a:buClr>
              <a:defRPr/>
            </a:pPr>
            <a:r>
              <a:rPr lang="hr-HR" sz="2600" dirty="0">
                <a:latin typeface="Arial" panose="020B0604020202020204" pitchFamily="34" charset="0"/>
                <a:cs typeface="Arial" panose="020B0604020202020204" pitchFamily="34" charset="0"/>
              </a:rPr>
              <a:t>više koncentracije mijenjaju miris i okus vode</a:t>
            </a:r>
          </a:p>
          <a:p>
            <a:pPr>
              <a:buClr>
                <a:srgbClr val="5F5F5F"/>
              </a:buClr>
              <a:defRPr/>
            </a:pPr>
            <a:r>
              <a:rPr lang="hr-HR" sz="2600" dirty="0">
                <a:latin typeface="Arial" panose="020B0604020202020204" pitchFamily="34" charset="0"/>
                <a:cs typeface="Arial" panose="020B0604020202020204" pitchFamily="34" charset="0"/>
              </a:rPr>
              <a:t>potrebni biljkama za rast (uz fosfate su limitirajući faktor) </a:t>
            </a:r>
          </a:p>
          <a:p>
            <a:pPr>
              <a:buClr>
                <a:srgbClr val="5F5F5F"/>
              </a:buClr>
              <a:defRPr/>
            </a:pPr>
            <a:r>
              <a:rPr lang="hr-HR" sz="2600" dirty="0">
                <a:latin typeface="Arial" panose="020B0604020202020204" pitchFamily="34" charset="0"/>
                <a:cs typeface="Arial" panose="020B0604020202020204" pitchFamily="34" charset="0"/>
              </a:rPr>
              <a:t>prirodno ulaze u vodu oborinama i raspadom organskih tvari u tlu i sedimentu</a:t>
            </a:r>
          </a:p>
          <a:p>
            <a:pPr>
              <a:buClr>
                <a:srgbClr val="5F5F5F"/>
              </a:buClr>
              <a:defRPr/>
            </a:pPr>
            <a:r>
              <a:rPr lang="hr-HR" sz="2600" dirty="0">
                <a:latin typeface="Arial" panose="020B0604020202020204" pitchFamily="34" charset="0"/>
                <a:cs typeface="Arial" panose="020B0604020202020204" pitchFamily="34" charset="0"/>
              </a:rPr>
              <a:t>antropogeni utjecaj - umjetna gnojiva i otpadne vode  </a:t>
            </a:r>
          </a:p>
          <a:p>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agram of the Nitrogen Cycle . Nitrogen in the air is not accessible to plants- bacteria play an important role in the nitrogen cycle. Nitrates applied to agricultural fields, animal waste and other sources wash into the waterways. ">
            <a:extLst>
              <a:ext uri="{FF2B5EF4-FFF2-40B4-BE49-F238E27FC236}">
                <a16:creationId xmlns:a16="http://schemas.microsoft.com/office/drawing/2014/main" id="{69D9502C-ACDC-4F24-A603-FE3D3373E1B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892179" y="1837971"/>
            <a:ext cx="4998102" cy="3759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23109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2565647"/>
            <a:ext cx="7036293" cy="3648722"/>
          </a:xfrm>
        </p:spPr>
        <p:txBody>
          <a:bodyPr/>
          <a:lstStyle/>
          <a:p>
            <a:pPr>
              <a:buClr>
                <a:srgbClr val="5F5F5F"/>
              </a:buClr>
              <a:defRPr/>
            </a:pPr>
            <a:r>
              <a:rPr lang="hr-HR" sz="2400" dirty="0">
                <a:latin typeface="Arial" panose="020B0604020202020204" pitchFamily="34" charset="0"/>
                <a:cs typeface="Arial" panose="020B0604020202020204" pitchFamily="34" charset="0"/>
              </a:rPr>
              <a:t>povećane koncentracije </a:t>
            </a:r>
            <a:r>
              <a:rPr lang="hr-HR" sz="2400" dirty="0">
                <a:latin typeface="Arial" panose="020B0604020202020204" pitchFamily="34" charset="0"/>
                <a:cs typeface="Arial" panose="020B0604020202020204" pitchFamily="34" charset="0"/>
                <a:sym typeface="Symbol" pitchFamily="18" charset="2"/>
              </a:rPr>
              <a:t> pove</a:t>
            </a:r>
            <a:r>
              <a:rPr lang="hr-HR" sz="2400" dirty="0">
                <a:latin typeface="Arial" panose="020B0604020202020204" pitchFamily="34" charset="0"/>
                <a:cs typeface="Arial" panose="020B0604020202020204" pitchFamily="34" charset="0"/>
              </a:rPr>
              <a:t>ć</a:t>
            </a:r>
            <a:r>
              <a:rPr lang="hr-HR" sz="2400" dirty="0">
                <a:latin typeface="Arial" panose="020B0604020202020204" pitchFamily="34" charset="0"/>
                <a:cs typeface="Arial" panose="020B0604020202020204" pitchFamily="34" charset="0"/>
                <a:sym typeface="Symbol" pitchFamily="18" charset="2"/>
              </a:rPr>
              <a:t>an razvoj algi i višeg bilja (porast primarne produkcije, eutrofikacija, “cvjetanje”)</a:t>
            </a:r>
          </a:p>
          <a:p>
            <a:pPr>
              <a:buClr>
                <a:srgbClr val="5F5F5F"/>
              </a:buClr>
              <a:defRPr/>
            </a:pPr>
            <a:r>
              <a:rPr lang="hr-HR" sz="2400" dirty="0" err="1">
                <a:latin typeface="Arial" panose="020B0604020202020204" pitchFamily="34" charset="0"/>
                <a:cs typeface="Arial" panose="020B0604020202020204" pitchFamily="34" charset="0"/>
                <a:sym typeface="Symbol" pitchFamily="18" charset="2"/>
              </a:rPr>
              <a:t>nitriti</a:t>
            </a:r>
            <a:r>
              <a:rPr lang="hr-HR" sz="2400" dirty="0">
                <a:latin typeface="Arial" panose="020B0604020202020204" pitchFamily="34" charset="0"/>
                <a:cs typeface="Arial" panose="020B0604020202020204" pitchFamily="34" charset="0"/>
                <a:sym typeface="Symbol" pitchFamily="18" charset="2"/>
              </a:rPr>
              <a:t> (NO</a:t>
            </a:r>
            <a:r>
              <a:rPr lang="hr-HR" sz="2400" baseline="-25000" dirty="0">
                <a:latin typeface="Arial" panose="020B0604020202020204" pitchFamily="34" charset="0"/>
                <a:cs typeface="Arial" panose="020B0604020202020204" pitchFamily="34" charset="0"/>
                <a:sym typeface="Symbol" pitchFamily="18" charset="2"/>
              </a:rPr>
              <a:t>2</a:t>
            </a:r>
            <a:r>
              <a:rPr lang="hr-HR" sz="2400" baseline="30000" dirty="0">
                <a:latin typeface="Arial" panose="020B0604020202020204" pitchFamily="34" charset="0"/>
                <a:cs typeface="Arial" panose="020B0604020202020204" pitchFamily="34" charset="0"/>
                <a:sym typeface="Symbol" pitchFamily="18" charset="2"/>
              </a:rPr>
              <a:t>-</a:t>
            </a:r>
            <a:r>
              <a:rPr lang="hr-HR" sz="2400" dirty="0">
                <a:latin typeface="Arial" panose="020B0604020202020204" pitchFamily="34" charset="0"/>
                <a:cs typeface="Arial" panose="020B0604020202020204" pitchFamily="34" charset="0"/>
                <a:sym typeface="Symbol" pitchFamily="18" charset="2"/>
              </a:rPr>
              <a:t>) - javljaju se u vodama s malo otopljenog kisika; toksi</a:t>
            </a:r>
            <a:r>
              <a:rPr lang="hr-HR" sz="2400" dirty="0">
                <a:latin typeface="Arial" panose="020B0604020202020204" pitchFamily="34" charset="0"/>
                <a:cs typeface="Arial" panose="020B0604020202020204" pitchFamily="34" charset="0"/>
              </a:rPr>
              <a:t>č</a:t>
            </a:r>
            <a:r>
              <a:rPr lang="hr-HR" sz="2400" dirty="0">
                <a:latin typeface="Arial" panose="020B0604020202020204" pitchFamily="34" charset="0"/>
                <a:cs typeface="Arial" panose="020B0604020202020204" pitchFamily="34" charset="0"/>
                <a:sym typeface="Symbol" pitchFamily="18" charset="2"/>
              </a:rPr>
              <a:t>ni </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mjere se pomo</a:t>
            </a:r>
            <a:r>
              <a:rPr lang="hr-HR" sz="2400" dirty="0">
                <a:latin typeface="Arial" panose="020B0604020202020204" pitchFamily="34" charset="0"/>
                <a:cs typeface="Arial" panose="020B0604020202020204" pitchFamily="34" charset="0"/>
              </a:rPr>
              <a:t>ć</a:t>
            </a:r>
            <a:r>
              <a:rPr lang="hr-HR" sz="2400" dirty="0">
                <a:latin typeface="Arial" panose="020B0604020202020204" pitchFamily="34" charset="0"/>
                <a:cs typeface="Arial" panose="020B0604020202020204" pitchFamily="34" charset="0"/>
                <a:sym typeface="Symbol" pitchFamily="18" charset="2"/>
              </a:rPr>
              <a:t>u opreme (kita) za nitrate</a:t>
            </a:r>
          </a:p>
          <a:p>
            <a:pPr marL="0" indent="0">
              <a:buClr>
                <a:srgbClr val="5F5F5F"/>
              </a:buClr>
              <a:buNone/>
              <a:defRPr/>
            </a:pPr>
            <a:r>
              <a:rPr lang="hr-HR" sz="2400" dirty="0">
                <a:solidFill>
                  <a:srgbClr val="002060"/>
                </a:solidFill>
                <a:latin typeface="Arial" panose="020B0604020202020204" pitchFamily="34" charset="0"/>
                <a:cs typeface="Arial" panose="020B0604020202020204" pitchFamily="34" charset="0"/>
                <a:sym typeface="Symbol" pitchFamily="18" charset="2"/>
              </a:rPr>
              <a:t>Pomaže u određivanju potencijalne upotrebe vode i u određivanju utjecaja unosa hranjivih tvari u vodeni ekosustav.</a:t>
            </a:r>
          </a:p>
          <a:p>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8" descr="Image of teacher unpacking a nitrates test kit in the field, wearing safety gloves.">
            <a:extLst>
              <a:ext uri="{FF2B5EF4-FFF2-40B4-BE49-F238E27FC236}">
                <a16:creationId xmlns:a16="http://schemas.microsoft.com/office/drawing/2014/main" id="{7413F5EF-A519-41E9-BF5A-AECA86729E03}"/>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218924" y="2635856"/>
            <a:ext cx="3558068" cy="2668551"/>
          </a:xfrm>
          <a:prstGeom prst="rect">
            <a:avLst/>
          </a:prstGeom>
        </p:spPr>
      </p:pic>
    </p:spTree>
    <p:extLst>
      <p:ext uri="{BB962C8B-B14F-4D97-AF65-F5344CB8AC3E}">
        <p14:creationId xmlns:p14="http://schemas.microsoft.com/office/powerpoint/2010/main" val="26769643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26363" y="1189608"/>
            <a:ext cx="10515600" cy="479394"/>
          </a:xfrm>
        </p:spPr>
        <p:txBody>
          <a:bodyPr>
            <a:normAutofit/>
          </a:bodyPr>
          <a:lstStyle/>
          <a:p>
            <a:r>
              <a:rPr lang="hr-HR" sz="2800" b="1" dirty="0" err="1">
                <a:latin typeface="Arial" panose="020B0604020202020204" pitchFamily="34" charset="0"/>
                <a:cs typeface="Arial" panose="020B0604020202020204" pitchFamily="34" charset="0"/>
              </a:rPr>
              <a:t>Makrobeskralježnjaci</a:t>
            </a:r>
            <a:endParaRPr lang="hr-HR" sz="2800" b="1" dirty="0">
              <a:latin typeface="Arial" panose="020B0604020202020204" pitchFamily="34" charset="0"/>
              <a:cs typeface="Arial" panose="020B0604020202020204" pitchFamily="34" charset="0"/>
            </a:endParaRP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6" name="Slika 4">
            <a:extLst>
              <a:ext uri="{FF2B5EF4-FFF2-40B4-BE49-F238E27FC236}">
                <a16:creationId xmlns:a16="http://schemas.microsoft.com/office/drawing/2014/main" id="{D5E89699-F225-4A94-AA00-9319267F5C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64431" y="913352"/>
            <a:ext cx="3516312" cy="26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zion\pdesktop$\smilek\Desktop\Slike Kristina\izvor\DSC00182i.jpg">
            <a:extLst>
              <a:ext uri="{FF2B5EF4-FFF2-40B4-BE49-F238E27FC236}">
                <a16:creationId xmlns:a16="http://schemas.microsoft.com/office/drawing/2014/main" id="{C09C8513-27B6-4981-909E-9910F3EB5D08}"/>
              </a:ext>
            </a:extLst>
          </p:cNvPr>
          <p:cNvPicPr>
            <a:picLocks noGrp="1" noChangeAspect="1" noChangeArrowheads="1"/>
          </p:cNvPicPr>
          <p:nvPr>
            <p:ph idx="1"/>
          </p:nvPr>
        </p:nvPicPr>
        <p:blipFill>
          <a:blip r:embed="rId4" cstate="hqprint">
            <a:extLst>
              <a:ext uri="{28A0092B-C50C-407E-A947-70E740481C1C}">
                <a14:useLocalDpi xmlns:a14="http://schemas.microsoft.com/office/drawing/2010/main" val="0"/>
              </a:ext>
            </a:extLst>
          </a:blip>
          <a:srcRect/>
          <a:stretch>
            <a:fillRect/>
          </a:stretch>
        </p:blipFill>
        <p:spPr bwMode="auto">
          <a:xfrm>
            <a:off x="6003666" y="1752693"/>
            <a:ext cx="2090057" cy="1392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Slika 1">
            <a:extLst>
              <a:ext uri="{FF2B5EF4-FFF2-40B4-BE49-F238E27FC236}">
                <a16:creationId xmlns:a16="http://schemas.microsoft.com/office/drawing/2014/main" id="{B77EB795-CB0F-47EF-BD43-66513B61ABC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05612" y="3707963"/>
            <a:ext cx="3516312" cy="263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Slika 1">
            <a:extLst>
              <a:ext uri="{FF2B5EF4-FFF2-40B4-BE49-F238E27FC236}">
                <a16:creationId xmlns:a16="http://schemas.microsoft.com/office/drawing/2014/main" id="{374FC39A-C5A4-417F-9265-146C6AE8033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64431" y="3762456"/>
            <a:ext cx="3516312" cy="2637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2">
            <a:extLst>
              <a:ext uri="{FF2B5EF4-FFF2-40B4-BE49-F238E27FC236}">
                <a16:creationId xmlns:a16="http://schemas.microsoft.com/office/drawing/2014/main" id="{E9E8DB32-0D7A-4192-81F0-3BF180563EE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15031" y="3353662"/>
            <a:ext cx="3648075" cy="2736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Pravokutnik 10">
            <a:extLst>
              <a:ext uri="{FF2B5EF4-FFF2-40B4-BE49-F238E27FC236}">
                <a16:creationId xmlns:a16="http://schemas.microsoft.com/office/drawing/2014/main" id="{02011EC5-BF60-4946-B011-DF96472DFEAF}"/>
              </a:ext>
            </a:extLst>
          </p:cNvPr>
          <p:cNvSpPr/>
          <p:nvPr/>
        </p:nvSpPr>
        <p:spPr>
          <a:xfrm>
            <a:off x="642152" y="2231771"/>
            <a:ext cx="5252621" cy="646331"/>
          </a:xfrm>
          <a:prstGeom prst="rect">
            <a:avLst/>
          </a:prstGeom>
        </p:spPr>
        <p:txBody>
          <a:bodyPr wrap="square">
            <a:spAutoFit/>
          </a:bodyPr>
          <a:lstStyle/>
          <a:p>
            <a:r>
              <a:rPr lang="hr-HR" dirty="0">
                <a:solidFill>
                  <a:srgbClr val="0070C0"/>
                </a:solidFill>
                <a:latin typeface="Arial" panose="020B0604020202020204" pitchFamily="34" charset="0"/>
                <a:cs typeface="Arial" panose="020B0604020202020204" pitchFamily="34" charset="0"/>
                <a:hlinkClick r:id="rId8"/>
              </a:rPr>
              <a:t>https://www.globe.gov/do-globe/globe-teachers-guide/hydrosphere/freshwater-macroinvertebrates</a:t>
            </a:r>
            <a:r>
              <a:rPr lang="hr-HR" dirty="0">
                <a:solidFill>
                  <a:srgbClr val="0070C0"/>
                </a:solidFill>
              </a:rPr>
              <a:t> </a:t>
            </a:r>
          </a:p>
        </p:txBody>
      </p:sp>
    </p:spTree>
    <p:extLst>
      <p:ext uri="{BB962C8B-B14F-4D97-AF65-F5344CB8AC3E}">
        <p14:creationId xmlns:p14="http://schemas.microsoft.com/office/powerpoint/2010/main" val="11961703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118773"/>
            <a:ext cx="10515600" cy="559108"/>
          </a:xfrm>
        </p:spPr>
        <p:txBody>
          <a:bodyPr>
            <a:normAutofit/>
          </a:bodyPr>
          <a:lstStyle/>
          <a:p>
            <a:r>
              <a:rPr lang="hr-HR" sz="2800" b="1" dirty="0" err="1">
                <a:latin typeface="Arial" panose="020B0604020202020204" pitchFamily="34" charset="0"/>
                <a:cs typeface="Arial" panose="020B0604020202020204" pitchFamily="34" charset="0"/>
              </a:rPr>
              <a:t>Mapiranje</a:t>
            </a:r>
            <a:r>
              <a:rPr lang="hr-HR" sz="2800" b="1" dirty="0">
                <a:latin typeface="Arial" panose="020B0604020202020204" pitchFamily="34" charset="0"/>
                <a:cs typeface="Arial" panose="020B0604020202020204" pitchFamily="34" charset="0"/>
              </a:rPr>
              <a:t> staništa komaraca</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1738991"/>
            <a:ext cx="6974150" cy="4475378"/>
          </a:xfrm>
        </p:spPr>
        <p:txBody>
          <a:bodyPr/>
          <a:lstStyle/>
          <a:p>
            <a:r>
              <a:rPr lang="hr-HR" dirty="0"/>
              <a:t>Komarci se pojavljuju širom svijeta, osobito u tropskim u </a:t>
            </a:r>
            <a:r>
              <a:rPr lang="hr-HR" dirty="0" err="1"/>
              <a:t>subtropskim</a:t>
            </a:r>
            <a:r>
              <a:rPr lang="hr-HR" dirty="0"/>
              <a:t> područjima</a:t>
            </a:r>
          </a:p>
          <a:p>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artist rendition of adult mosquito and habitat">
            <a:extLst>
              <a:ext uri="{FF2B5EF4-FFF2-40B4-BE49-F238E27FC236}">
                <a16:creationId xmlns:a16="http://schemas.microsoft.com/office/drawing/2014/main" id="{54AE622C-0C0A-4CE5-9AA7-A84B86456C49}"/>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38200" y="2870252"/>
            <a:ext cx="2661934" cy="1745046"/>
          </a:xfrm>
          <a:prstGeom prst="rect">
            <a:avLst/>
          </a:prstGeom>
        </p:spPr>
      </p:pic>
      <p:pic>
        <p:nvPicPr>
          <p:cNvPr id="6" name="Picture 4" descr="photograph of vial filled with mosquito larvae">
            <a:extLst>
              <a:ext uri="{FF2B5EF4-FFF2-40B4-BE49-F238E27FC236}">
                <a16:creationId xmlns:a16="http://schemas.microsoft.com/office/drawing/2014/main" id="{BA19CF5F-F921-475E-9826-A3AA124AF0D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119866" y="4279027"/>
            <a:ext cx="2661934" cy="1996452"/>
          </a:xfrm>
          <a:prstGeom prst="rect">
            <a:avLst/>
          </a:prstGeom>
        </p:spPr>
      </p:pic>
      <p:pic>
        <p:nvPicPr>
          <p:cNvPr id="7" name="Content Placeholder 7" descr="Image showing the equipment listed on this slide.">
            <a:extLst>
              <a:ext uri="{FF2B5EF4-FFF2-40B4-BE49-F238E27FC236}">
                <a16:creationId xmlns:a16="http://schemas.microsoft.com/office/drawing/2014/main" id="{182010E9-1556-4CEF-BE4F-C5D41E065A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01532" y="2323999"/>
            <a:ext cx="4211888" cy="3890370"/>
          </a:xfrm>
          <a:prstGeom prst="rect">
            <a:avLst/>
          </a:prstGeom>
        </p:spPr>
      </p:pic>
    </p:spTree>
    <p:extLst>
      <p:ext uri="{BB962C8B-B14F-4D97-AF65-F5344CB8AC3E}">
        <p14:creationId xmlns:p14="http://schemas.microsoft.com/office/powerpoint/2010/main" val="36024225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1058632" y="1918982"/>
            <a:ext cx="5670641" cy="1250348"/>
          </a:xfrm>
        </p:spPr>
        <p:txBody>
          <a:bodyPr>
            <a:normAutofit/>
          </a:bodyPr>
          <a:lstStyle/>
          <a:p>
            <a:pPr marL="0" indent="0">
              <a:buNone/>
            </a:pPr>
            <a:r>
              <a:rPr lang="hr-HR" sz="1800" dirty="0">
                <a:solidFill>
                  <a:srgbClr val="0070C0"/>
                </a:solidFill>
                <a:latin typeface="Arial" panose="020B0604020202020204" pitchFamily="34" charset="0"/>
                <a:cs typeface="Arial" panose="020B0604020202020204" pitchFamily="34" charset="0"/>
                <a:hlinkClick r:id="rId2"/>
              </a:rPr>
              <a:t>https://www.globe.gov/do-globe/globe-teachers-guide/hydrosphere/mosquitoes</a:t>
            </a:r>
            <a:r>
              <a:rPr lang="hr-HR" sz="1800" dirty="0">
                <a:solidFill>
                  <a:srgbClr val="0070C0"/>
                </a:solidFill>
                <a:latin typeface="Arial" panose="020B0604020202020204" pitchFamily="34" charset="0"/>
                <a:cs typeface="Arial" panose="020B0604020202020204" pitchFamily="34" charset="0"/>
              </a:rPr>
              <a:t> </a:t>
            </a: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8" descr="Diagram of the mosquito life cycle, showing an egg raft floating on top of the water surface, a 4th instar larva breathing through its siphon on the water surface, a pupa, and an adult mosquito out of the water. ">
            <a:extLst>
              <a:ext uri="{FF2B5EF4-FFF2-40B4-BE49-F238E27FC236}">
                <a16:creationId xmlns:a16="http://schemas.microsoft.com/office/drawing/2014/main" id="{847896FF-47A8-43B7-AF46-31E44212E3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3974" y="3884116"/>
            <a:ext cx="6381104" cy="2386146"/>
          </a:xfrm>
          <a:prstGeom prst="rect">
            <a:avLst/>
          </a:prstGeom>
        </p:spPr>
      </p:pic>
      <p:pic>
        <p:nvPicPr>
          <p:cNvPr id="6" name="Picture 7" descr="GLOBE Observer App screen, showing message to &quot;Choose your protocol&quot;: GLOBE clouds / GLOBE mosquito habitat mapper.">
            <a:extLst>
              <a:ext uri="{FF2B5EF4-FFF2-40B4-BE49-F238E27FC236}">
                <a16:creationId xmlns:a16="http://schemas.microsoft.com/office/drawing/2014/main" id="{ABD4C9CA-B00C-4E90-A994-5EB68AEBEAD4}"/>
              </a:ext>
            </a:extLst>
          </p:cNvPr>
          <p:cNvPicPr>
            <a:picLocks noChangeAspect="1"/>
          </p:cNvPicPr>
          <p:nvPr/>
        </p:nvPicPr>
        <p:blipFill>
          <a:blip r:embed="rId5"/>
          <a:stretch>
            <a:fillRect/>
          </a:stretch>
        </p:blipFill>
        <p:spPr>
          <a:xfrm>
            <a:off x="7918638" y="1230373"/>
            <a:ext cx="2897998" cy="49839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3561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740546" y="1367162"/>
            <a:ext cx="6565776" cy="4811696"/>
          </a:xfrm>
        </p:spPr>
        <p:txBody>
          <a:bodyPr/>
          <a:lstStyle/>
          <a:p>
            <a:endParaRPr lang="hr-HR" dirty="0"/>
          </a:p>
          <a:p>
            <a:pPr marL="0" indent="0">
              <a:buNone/>
            </a:pPr>
            <a:r>
              <a:rPr lang="hr-HR" dirty="0"/>
              <a:t>	</a:t>
            </a:r>
            <a:r>
              <a:rPr lang="hr-HR" b="1" dirty="0">
                <a:latin typeface="Arial" panose="020B0604020202020204" pitchFamily="34" charset="0"/>
                <a:cs typeface="Arial" panose="020B0604020202020204" pitchFamily="34" charset="0"/>
              </a:rPr>
              <a:t>Zemlja kao sustav</a:t>
            </a:r>
          </a:p>
          <a:p>
            <a:endParaRPr lang="hr-HR" dirty="0"/>
          </a:p>
          <a:p>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8" name="Content Placeholder 7" descr="Earth system diagram: Energy flows and matter cycles through the Earth's biosphere, hydrosphere, atmosphere and pedosphere (soil). The cycles are powered by the Sun's energy. ">
            <a:extLst>
              <a:ext uri="{FF2B5EF4-FFF2-40B4-BE49-F238E27FC236}">
                <a16:creationId xmlns:a16="http://schemas.microsoft.com/office/drawing/2014/main" id="{E2BC8FB1-6123-4F1F-B1A0-D0C2F3089F5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26778" y="1367162"/>
            <a:ext cx="4839539" cy="5129835"/>
          </a:xfrm>
          <a:prstGeom prst="rect">
            <a:avLst/>
          </a:prstGeom>
        </p:spPr>
      </p:pic>
    </p:spTree>
    <p:extLst>
      <p:ext uri="{BB962C8B-B14F-4D97-AF65-F5344CB8AC3E}">
        <p14:creationId xmlns:p14="http://schemas.microsoft.com/office/powerpoint/2010/main" val="29257247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Obrázek 2">
            <a:extLst>
              <a:ext uri="{FF2B5EF4-FFF2-40B4-BE49-F238E27FC236}">
                <a16:creationId xmlns:a16="http://schemas.microsoft.com/office/drawing/2014/main" id="{82B657CB-54F2-4F83-840D-6134FF710C6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81316" y="5388746"/>
            <a:ext cx="9144000" cy="1011858"/>
          </a:xfrm>
          <a:prstGeom prst="rect">
            <a:avLst/>
          </a:prstGeom>
        </p:spPr>
      </p:pic>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767179" y="3542190"/>
            <a:ext cx="10515600" cy="1846556"/>
          </a:xfrm>
          <a:effectLst>
            <a:outerShdw blurRad="50800" dist="50800" dir="5400000" algn="ctr" rotWithShape="0">
              <a:schemeClr val="accent5">
                <a:lumMod val="40000"/>
                <a:lumOff val="60000"/>
              </a:schemeClr>
            </a:outerShdw>
          </a:effectLst>
        </p:spPr>
        <p:txBody>
          <a:bodyPr/>
          <a:lstStyle/>
          <a:p>
            <a:pPr marL="0" indent="0">
              <a:buNone/>
            </a:pPr>
            <a:r>
              <a:rPr lang="hr-HR" sz="2400" dirty="0">
                <a:latin typeface="Arial" panose="020B0604020202020204" pitchFamily="34" charset="0"/>
                <a:cs typeface="Arial" panose="020B0604020202020204" pitchFamily="34" charset="0"/>
              </a:rPr>
              <a:t>Većina materijala i slika preuzeta, prevedena ili prilagođena s GLOBE servera </a:t>
            </a:r>
            <a:r>
              <a:rPr lang="hr-HR" sz="2400" dirty="0">
                <a:latin typeface="Arial" panose="020B0604020202020204" pitchFamily="34" charset="0"/>
                <a:cs typeface="Arial" panose="020B0604020202020204" pitchFamily="34" charset="0"/>
                <a:hlinkClick r:id="rId3"/>
              </a:rPr>
              <a:t>www.globe.gov</a:t>
            </a:r>
            <a:r>
              <a:rPr lang="hr-HR" sz="2400" dirty="0">
                <a:latin typeface="Arial" panose="020B0604020202020204" pitchFamily="34" charset="0"/>
                <a:cs typeface="Arial" panose="020B0604020202020204" pitchFamily="34" charset="0"/>
              </a:rPr>
              <a:t> </a:t>
            </a:r>
            <a:r>
              <a:rPr lang="hr-HR" sz="2400">
                <a:latin typeface="Arial" panose="020B0604020202020204" pitchFamily="34" charset="0"/>
                <a:cs typeface="Arial" panose="020B0604020202020204" pitchFamily="34" charset="0"/>
              </a:rPr>
              <a:t>i </a:t>
            </a:r>
            <a:r>
              <a:rPr lang="hr-HR" sz="2400">
                <a:latin typeface="Arial" panose="020B0604020202020204" pitchFamily="34" charset="0"/>
                <a:cs typeface="Arial" panose="020B0604020202020204" pitchFamily="34" charset="0"/>
                <a:hlinkClick r:id="rId4"/>
              </a:rPr>
              <a:t>http://globe.hr</a:t>
            </a:r>
            <a:r>
              <a:rPr lang="hr-HR" sz="2400">
                <a:latin typeface="Arial" panose="020B0604020202020204" pitchFamily="34" charset="0"/>
                <a:cs typeface="Arial" panose="020B0604020202020204" pitchFamily="34" charset="0"/>
              </a:rPr>
              <a:t> </a:t>
            </a:r>
            <a:endParaRPr lang="hr-HR" sz="2400" dirty="0">
              <a:latin typeface="Arial" panose="020B0604020202020204" pitchFamily="34" charset="0"/>
              <a:cs typeface="Arial" panose="020B0604020202020204" pitchFamily="34" charset="0"/>
            </a:endParaRPr>
          </a:p>
          <a:p>
            <a:pPr marL="0" indent="0">
              <a:buNone/>
            </a:pPr>
            <a:r>
              <a:rPr lang="hr-HR" sz="2400" dirty="0">
                <a:latin typeface="Arial" panose="020B0604020202020204" pitchFamily="34" charset="0"/>
                <a:cs typeface="Arial" panose="020B0604020202020204" pitchFamily="34" charset="0"/>
              </a:rPr>
              <a:t>Ostali materijali iz osobne i školske arhive</a:t>
            </a:r>
          </a:p>
          <a:p>
            <a:pPr marL="0" indent="0">
              <a:buNone/>
            </a:pPr>
            <a:endParaRPr lang="hr-HR" dirty="0">
              <a:latin typeface="Arial" panose="020B0604020202020204" pitchFamily="34" charset="0"/>
              <a:cs typeface="Arial" panose="020B0604020202020204" pitchFamily="34" charset="0"/>
            </a:endParaRPr>
          </a:p>
          <a:p>
            <a:pPr marL="0" indent="0">
              <a:buNone/>
            </a:pPr>
            <a:endParaRPr lang="hr-HR" dirty="0">
              <a:latin typeface="Arial" panose="020B0604020202020204" pitchFamily="34" charset="0"/>
              <a:cs typeface="Arial" panose="020B0604020202020204" pitchFamily="34" charset="0"/>
            </a:endParaRPr>
          </a:p>
          <a:p>
            <a:pPr marL="0" indent="0">
              <a:buNone/>
            </a:pPr>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08718" y="977949"/>
            <a:ext cx="4667250" cy="781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266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402672"/>
            <a:ext cx="10515600" cy="781050"/>
          </a:xfrm>
        </p:spPr>
        <p:txBody>
          <a:bodyPr>
            <a:normAutofit/>
          </a:bodyPr>
          <a:lstStyle/>
          <a:p>
            <a:pPr algn="ctr"/>
            <a:r>
              <a:rPr lang="hr-HR" sz="2400" b="1" i="1" dirty="0">
                <a:latin typeface="Arial" panose="020B0604020202020204" pitchFamily="34" charset="0"/>
                <a:cs typeface="Arial" panose="020B0604020202020204" pitchFamily="34" charset="0"/>
              </a:rPr>
              <a:t>“Voda je osnov svega, iz vode je sve, i sve se u vodu vraća.</a:t>
            </a:r>
            <a:r>
              <a:rPr lang="hr-HR" sz="2400" b="1" dirty="0">
                <a:latin typeface="Arial" panose="020B0604020202020204" pitchFamily="34" charset="0"/>
                <a:cs typeface="Arial" panose="020B0604020202020204" pitchFamily="34" charset="0"/>
              </a:rPr>
              <a:t> “</a:t>
            </a:r>
            <a:br>
              <a:rPr lang="hr-HR" sz="2400" b="1" dirty="0">
                <a:latin typeface="Arial" panose="020B0604020202020204" pitchFamily="34" charset="0"/>
                <a:cs typeface="Arial" panose="020B0604020202020204" pitchFamily="34" charset="0"/>
              </a:rPr>
            </a:br>
            <a:r>
              <a:rPr lang="hr-HR" sz="2400" b="1" dirty="0">
                <a:latin typeface="Arial" panose="020B0604020202020204" pitchFamily="34" charset="0"/>
                <a:cs typeface="Arial" panose="020B0604020202020204" pitchFamily="34" charset="0"/>
              </a:rPr>
              <a:t>                           Tales (600 g. pr.n.e.)</a:t>
            </a:r>
            <a:endParaRPr lang="hr-HR" sz="2400" dirty="0">
              <a:latin typeface="Arial" panose="020B0604020202020204" pitchFamily="34" charset="0"/>
              <a:cs typeface="Arial" panose="020B0604020202020204" pitchFamily="34" charset="0"/>
            </a:endParaRP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2565647"/>
            <a:ext cx="10515600" cy="3648722"/>
          </a:xfrm>
        </p:spPr>
        <p:txBody>
          <a:bodyPr>
            <a:normAutofit/>
          </a:bodyPr>
          <a:lstStyle/>
          <a:p>
            <a:pPr>
              <a:buClr>
                <a:srgbClr val="5F5F5F"/>
              </a:buClr>
              <a:defRPr/>
            </a:pPr>
            <a:r>
              <a:rPr lang="hr-HR" sz="2400" dirty="0">
                <a:latin typeface="Arial" panose="020B0604020202020204" pitchFamily="34" charset="0"/>
                <a:cs typeface="Arial" panose="020B0604020202020204" pitchFamily="34" charset="0"/>
              </a:rPr>
              <a:t>jedna od osnovnih tvari u prirodi</a:t>
            </a:r>
          </a:p>
          <a:p>
            <a:pPr>
              <a:buClr>
                <a:srgbClr val="5F5F5F"/>
              </a:buClr>
              <a:defRPr/>
            </a:pPr>
            <a:r>
              <a:rPr lang="hr-HR" sz="2400" dirty="0">
                <a:latin typeface="Arial" panose="020B0604020202020204" pitchFamily="34" charset="0"/>
                <a:cs typeface="Arial" panose="020B0604020202020204" pitchFamily="34" charset="0"/>
              </a:rPr>
              <a:t>pokriva 71 % Zemljine površine </a:t>
            </a:r>
            <a:r>
              <a:rPr lang="hr-HR" sz="2400" dirty="0">
                <a:latin typeface="Arial" panose="020B0604020202020204" pitchFamily="34" charset="0"/>
                <a:cs typeface="Arial" panose="020B0604020202020204" pitchFamily="34" charset="0"/>
                <a:sym typeface="Symbol" pitchFamily="18" charset="2"/>
              </a:rPr>
              <a:t> </a:t>
            </a:r>
            <a:r>
              <a:rPr lang="hr-HR" sz="2400" dirty="0">
                <a:latin typeface="Arial" panose="020B0604020202020204" pitchFamily="34" charset="0"/>
                <a:cs typeface="Arial" panose="020B0604020202020204" pitchFamily="34" charset="0"/>
              </a:rPr>
              <a:t>ž</a:t>
            </a:r>
            <a:r>
              <a:rPr lang="hr-HR" sz="2400" dirty="0">
                <a:latin typeface="Arial" panose="020B0604020202020204" pitchFamily="34" charset="0"/>
                <a:cs typeface="Arial" panose="020B0604020202020204" pitchFamily="34" charset="0"/>
                <a:sym typeface="Symbol" pitchFamily="18" charset="2"/>
              </a:rPr>
              <a:t>ivotni prostor za mnoge organizme </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izgra</a:t>
            </a:r>
            <a:r>
              <a:rPr lang="hr-HR" sz="2400" dirty="0">
                <a:latin typeface="Arial" panose="020B0604020202020204" pitchFamily="34" charset="0"/>
                <a:cs typeface="Arial" panose="020B0604020202020204" pitchFamily="34" charset="0"/>
              </a:rPr>
              <a:t>đ</a:t>
            </a:r>
            <a:r>
              <a:rPr lang="hr-HR" sz="2400" dirty="0">
                <a:latin typeface="Arial" panose="020B0604020202020204" pitchFamily="34" charset="0"/>
                <a:cs typeface="Arial" panose="020B0604020202020204" pitchFamily="34" charset="0"/>
                <a:sym typeface="Symbol" pitchFamily="18" charset="2"/>
              </a:rPr>
              <a:t>uje 50-90 % svakog </a:t>
            </a:r>
            <a:r>
              <a:rPr lang="hr-HR" sz="2400" dirty="0">
                <a:latin typeface="Arial" panose="020B0604020202020204" pitchFamily="34" charset="0"/>
                <a:cs typeface="Arial" panose="020B0604020202020204" pitchFamily="34" charset="0"/>
              </a:rPr>
              <a:t>ž</a:t>
            </a:r>
            <a:r>
              <a:rPr lang="hr-HR" sz="2400" dirty="0">
                <a:latin typeface="Arial" panose="020B0604020202020204" pitchFamily="34" charset="0"/>
                <a:cs typeface="Arial" panose="020B0604020202020204" pitchFamily="34" charset="0"/>
                <a:sym typeface="Symbol" pitchFamily="18" charset="2"/>
              </a:rPr>
              <a:t>ivog organizma</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ima klju</a:t>
            </a:r>
            <a:r>
              <a:rPr lang="hr-HR" sz="2400" dirty="0">
                <a:latin typeface="Arial" panose="020B0604020202020204" pitchFamily="34" charset="0"/>
                <a:cs typeface="Arial" panose="020B0604020202020204" pitchFamily="34" charset="0"/>
              </a:rPr>
              <a:t>č</a:t>
            </a:r>
            <a:r>
              <a:rPr lang="hr-HR" sz="2400" dirty="0">
                <a:latin typeface="Arial" panose="020B0604020202020204" pitchFamily="34" charset="0"/>
                <a:cs typeface="Arial" panose="020B0604020202020204" pitchFamily="34" charset="0"/>
                <a:sym typeface="Symbol" pitchFamily="18" charset="2"/>
              </a:rPr>
              <a:t>nu ulogu u formiranju klime</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oblikuje reljef</a:t>
            </a:r>
          </a:p>
          <a:p>
            <a:pPr>
              <a:buClr>
                <a:srgbClr val="5F5F5F"/>
              </a:buClr>
              <a:defRPr/>
            </a:pPr>
            <a:r>
              <a:rPr lang="hr-HR" sz="2400" dirty="0">
                <a:latin typeface="Arial" panose="020B0604020202020204" pitchFamily="34" charset="0"/>
                <a:cs typeface="Arial" panose="020B0604020202020204" pitchFamily="34" charset="0"/>
                <a:sym typeface="Symbol" pitchFamily="18" charset="2"/>
              </a:rPr>
              <a:t>sudjeluje u kru</a:t>
            </a:r>
            <a:r>
              <a:rPr lang="hr-HR" sz="2400" dirty="0">
                <a:latin typeface="Arial" panose="020B0604020202020204" pitchFamily="34" charset="0"/>
                <a:cs typeface="Arial" panose="020B0604020202020204" pitchFamily="34" charset="0"/>
              </a:rPr>
              <a:t>ž</a:t>
            </a:r>
            <a:r>
              <a:rPr lang="hr-HR" sz="2400" dirty="0">
                <a:latin typeface="Arial" panose="020B0604020202020204" pitchFamily="34" charset="0"/>
                <a:cs typeface="Arial" panose="020B0604020202020204" pitchFamily="34" charset="0"/>
                <a:sym typeface="Symbol" pitchFamily="18" charset="2"/>
              </a:rPr>
              <a:t>enju tvari i protoku energije u ekosustavima</a:t>
            </a:r>
            <a:endParaRPr lang="hr-HR" sz="2400" dirty="0">
              <a:latin typeface="Arial" panose="020B0604020202020204" pitchFamily="34" charset="0"/>
              <a:cs typeface="Arial" panose="020B0604020202020204" pitchFamily="34" charset="0"/>
            </a:endParaRPr>
          </a:p>
          <a:p>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976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402672"/>
            <a:ext cx="10515600" cy="980554"/>
          </a:xfrm>
        </p:spPr>
        <p:txBody>
          <a:bodyPr/>
          <a:lstStyle/>
          <a:p>
            <a:endParaRPr lang="hr-HR" dirty="0"/>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2565647"/>
            <a:ext cx="10515600" cy="3648722"/>
          </a:xfrm>
        </p:spPr>
        <p:txBody>
          <a:bodyPr/>
          <a:lstStyle/>
          <a:p>
            <a:endParaRPr lang="hr-HR" dirty="0"/>
          </a:p>
        </p:txBody>
      </p:sp>
      <p:pic>
        <p:nvPicPr>
          <p:cNvPr id="5" name="Picture 8" descr="Kru%C5%BEenje_vode-hidrolo%C5%A1ki_ciklus">
            <a:extLst>
              <a:ext uri="{FF2B5EF4-FFF2-40B4-BE49-F238E27FC236}">
                <a16:creationId xmlns:a16="http://schemas.microsoft.com/office/drawing/2014/main" id="{EED15204-8810-4068-96C4-3773856F932F}"/>
              </a:ext>
            </a:extLst>
          </p:cNvPr>
          <p:cNvPicPr>
            <a:picLocks noChangeAspect="1" noChangeArrowheads="1"/>
          </p:cNvPicPr>
          <p:nvPr/>
        </p:nvPicPr>
        <p:blipFill>
          <a:blip r:embed="rId2">
            <a:lum bright="-6000" contrast="12000"/>
          </a:blip>
          <a:srcRect/>
          <a:stretch>
            <a:fillRect/>
          </a:stretch>
        </p:blipFill>
        <p:spPr bwMode="auto">
          <a:xfrm>
            <a:off x="590365" y="88776"/>
            <a:ext cx="10613254" cy="6693763"/>
          </a:xfrm>
          <a:prstGeom prst="rect">
            <a:avLst/>
          </a:prstGeom>
          <a:noFill/>
        </p:spPr>
      </p:pic>
    </p:spTree>
    <p:extLst>
      <p:ext uri="{BB962C8B-B14F-4D97-AF65-F5344CB8AC3E}">
        <p14:creationId xmlns:p14="http://schemas.microsoft.com/office/powerpoint/2010/main" val="3353210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1162976"/>
            <a:ext cx="10515600" cy="5051394"/>
          </a:xfrm>
        </p:spPr>
        <p:txBody>
          <a:bodyPr>
            <a:normAutofit/>
          </a:bodyPr>
          <a:lstStyle/>
          <a:p>
            <a:pPr marL="566928" indent="-457200">
              <a:buClr>
                <a:srgbClr val="5F5F5F"/>
              </a:buClr>
              <a:defRPr/>
            </a:pPr>
            <a:r>
              <a:rPr lang="hr-HR" altLang="sr-Latn-RS" sz="2400" dirty="0">
                <a:latin typeface="Arial" panose="020B0604020202020204" pitchFamily="34" charset="0"/>
                <a:cs typeface="Arial" panose="020B0604020202020204" pitchFamily="34" charset="0"/>
              </a:rPr>
              <a:t>polarna molekula </a:t>
            </a:r>
            <a:r>
              <a:rPr lang="hr-HR" altLang="sr-Latn-RS" sz="2400" dirty="0">
                <a:latin typeface="Arial" panose="020B0604020202020204" pitchFamily="34" charset="0"/>
                <a:cs typeface="Arial" panose="020B0604020202020204" pitchFamily="34" charset="0"/>
                <a:sym typeface="Symbol" pitchFamily="18" charset="2"/>
              </a:rPr>
              <a:t> dobro otapalo </a:t>
            </a:r>
          </a:p>
          <a:p>
            <a:pPr marL="566928" indent="-457200">
              <a:buClr>
                <a:srgbClr val="5F5F5F"/>
              </a:buClr>
              <a:defRPr/>
            </a:pPr>
            <a:r>
              <a:rPr lang="hr-HR" altLang="sr-Latn-RS" sz="2400" dirty="0">
                <a:latin typeface="Arial" panose="020B0604020202020204" pitchFamily="34" charset="0"/>
                <a:cs typeface="Arial" panose="020B0604020202020204" pitchFamily="34" charset="0"/>
                <a:sym typeface="Symbol" pitchFamily="18" charset="2"/>
              </a:rPr>
              <a:t>sudjeluje u mnogim kemijskim reakcijama </a:t>
            </a:r>
          </a:p>
          <a:p>
            <a:pPr marL="566928" indent="-457200">
              <a:buClr>
                <a:srgbClr val="5F5F5F"/>
              </a:buClr>
              <a:defRPr/>
            </a:pPr>
            <a:r>
              <a:rPr lang="hr-HR" altLang="sr-Latn-RS" sz="2400" dirty="0">
                <a:latin typeface="Arial" panose="020B0604020202020204" pitchFamily="34" charset="0"/>
                <a:cs typeface="Arial" panose="020B0604020202020204" pitchFamily="34" charset="0"/>
                <a:sym typeface="Symbol" pitchFamily="18" charset="2"/>
              </a:rPr>
              <a:t>kemijski </a:t>
            </a:r>
            <a:r>
              <a:rPr lang="hr-HR" altLang="sr-Latn-RS" sz="2400" dirty="0">
                <a:latin typeface="Arial" panose="020B0604020202020204" pitchFamily="34" charset="0"/>
                <a:cs typeface="Arial" panose="020B0604020202020204" pitchFamily="34" charset="0"/>
              </a:rPr>
              <a:t>č</a:t>
            </a:r>
            <a:r>
              <a:rPr lang="hr-HR" altLang="sr-Latn-RS" sz="2400" dirty="0">
                <a:latin typeface="Arial" panose="020B0604020202020204" pitchFamily="34" charset="0"/>
                <a:cs typeface="Arial" panose="020B0604020202020204" pitchFamily="34" charset="0"/>
                <a:sym typeface="Symbol" pitchFamily="18" charset="2"/>
              </a:rPr>
              <a:t>ista voda u prirodi ne postoji</a:t>
            </a:r>
          </a:p>
          <a:p>
            <a:pPr marL="1088136" lvl="2" indent="-457200">
              <a:buClr>
                <a:srgbClr val="5F5F5F"/>
              </a:buClr>
              <a:buSzPct val="70000"/>
              <a:defRPr/>
            </a:pPr>
            <a:r>
              <a:rPr lang="hr-HR" altLang="sr-Latn-RS" sz="2400" dirty="0">
                <a:latin typeface="Arial" panose="020B0604020202020204" pitchFamily="34" charset="0"/>
                <a:cs typeface="Arial" panose="020B0604020202020204" pitchFamily="34" charset="0"/>
                <a:sym typeface="Symbol" pitchFamily="18" charset="2"/>
              </a:rPr>
              <a:t>va</a:t>
            </a:r>
            <a:r>
              <a:rPr lang="hr-HR" altLang="sr-Latn-RS" sz="2400" dirty="0">
                <a:latin typeface="Arial" panose="020B0604020202020204" pitchFamily="34" charset="0"/>
                <a:cs typeface="Arial" panose="020B0604020202020204" pitchFamily="34" charset="0"/>
              </a:rPr>
              <a:t>ž</a:t>
            </a:r>
            <a:r>
              <a:rPr lang="hr-HR" altLang="sr-Latn-RS" sz="2400" dirty="0">
                <a:latin typeface="Arial" panose="020B0604020202020204" pitchFamily="34" charset="0"/>
                <a:cs typeface="Arial" panose="020B0604020202020204" pitchFamily="34" charset="0"/>
                <a:sym typeface="Symbol" pitchFamily="18" charset="2"/>
              </a:rPr>
              <a:t>ni anioni: CO</a:t>
            </a:r>
            <a:r>
              <a:rPr lang="hr-HR" altLang="sr-Latn-RS" sz="2400" baseline="-25000" dirty="0">
                <a:latin typeface="Arial" panose="020B0604020202020204" pitchFamily="34" charset="0"/>
                <a:cs typeface="Arial" panose="020B0604020202020204" pitchFamily="34" charset="0"/>
                <a:sym typeface="Symbol" pitchFamily="18" charset="2"/>
              </a:rPr>
              <a:t>3</a:t>
            </a:r>
            <a:r>
              <a:rPr lang="hr-HR" altLang="sr-Latn-RS" sz="2400" dirty="0">
                <a:latin typeface="Arial" panose="020B0604020202020204" pitchFamily="34" charset="0"/>
                <a:cs typeface="Arial" panose="020B0604020202020204" pitchFamily="34" charset="0"/>
                <a:sym typeface="Symbol" pitchFamily="18" charset="2"/>
              </a:rPr>
              <a:t> </a:t>
            </a:r>
            <a:r>
              <a:rPr lang="hr-HR" altLang="sr-Latn-RS" sz="2400" baseline="30000" dirty="0">
                <a:latin typeface="Arial" panose="020B0604020202020204" pitchFamily="34" charset="0"/>
                <a:cs typeface="Arial" panose="020B0604020202020204" pitchFamily="34" charset="0"/>
                <a:sym typeface="Symbol" pitchFamily="18" charset="2"/>
              </a:rPr>
              <a:t>2-</a:t>
            </a:r>
            <a:r>
              <a:rPr lang="hr-HR" altLang="sr-Latn-RS" sz="2400" dirty="0">
                <a:latin typeface="Arial" panose="020B0604020202020204" pitchFamily="34" charset="0"/>
                <a:cs typeface="Arial" panose="020B0604020202020204" pitchFamily="34" charset="0"/>
                <a:sym typeface="Symbol" pitchFamily="18" charset="2"/>
              </a:rPr>
              <a:t>, HCO</a:t>
            </a:r>
            <a:r>
              <a:rPr lang="hr-HR" altLang="sr-Latn-RS" sz="2400" baseline="-25000" dirty="0">
                <a:latin typeface="Arial" panose="020B0604020202020204" pitchFamily="34" charset="0"/>
                <a:cs typeface="Arial" panose="020B0604020202020204" pitchFamily="34" charset="0"/>
                <a:sym typeface="Symbol" pitchFamily="18" charset="2"/>
              </a:rPr>
              <a:t>3</a:t>
            </a:r>
            <a:r>
              <a:rPr lang="hr-HR" altLang="sr-Latn-RS" sz="2400" baseline="30000" dirty="0">
                <a:latin typeface="Arial" panose="020B0604020202020204" pitchFamily="34" charset="0"/>
                <a:cs typeface="Arial" panose="020B0604020202020204" pitchFamily="34" charset="0"/>
                <a:sym typeface="Symbol" pitchFamily="18" charset="2"/>
              </a:rPr>
              <a:t>-</a:t>
            </a:r>
            <a:r>
              <a:rPr lang="hr-HR" altLang="sr-Latn-RS" sz="2400" dirty="0">
                <a:latin typeface="Arial" panose="020B0604020202020204" pitchFamily="34" charset="0"/>
                <a:cs typeface="Arial" panose="020B0604020202020204" pitchFamily="34" charset="0"/>
                <a:sym typeface="Symbol" pitchFamily="18" charset="2"/>
              </a:rPr>
              <a:t>, NO</a:t>
            </a:r>
            <a:r>
              <a:rPr lang="hr-HR" altLang="sr-Latn-RS" sz="2400" baseline="-25000" dirty="0">
                <a:latin typeface="Arial" panose="020B0604020202020204" pitchFamily="34" charset="0"/>
                <a:cs typeface="Arial" panose="020B0604020202020204" pitchFamily="34" charset="0"/>
                <a:sym typeface="Symbol" pitchFamily="18" charset="2"/>
              </a:rPr>
              <a:t>3</a:t>
            </a:r>
            <a:r>
              <a:rPr lang="hr-HR" altLang="sr-Latn-RS" sz="2400" baseline="30000" dirty="0">
                <a:latin typeface="Arial" panose="020B0604020202020204" pitchFamily="34" charset="0"/>
                <a:cs typeface="Arial" panose="020B0604020202020204" pitchFamily="34" charset="0"/>
                <a:sym typeface="Symbol" pitchFamily="18" charset="2"/>
              </a:rPr>
              <a:t>-</a:t>
            </a:r>
            <a:r>
              <a:rPr lang="hr-HR" altLang="sr-Latn-RS" sz="2400" dirty="0">
                <a:latin typeface="Arial" panose="020B0604020202020204" pitchFamily="34" charset="0"/>
                <a:cs typeface="Arial" panose="020B0604020202020204" pitchFamily="34" charset="0"/>
                <a:sym typeface="Symbol" pitchFamily="18" charset="2"/>
              </a:rPr>
              <a:t>, PO</a:t>
            </a:r>
            <a:r>
              <a:rPr lang="hr-HR" altLang="sr-Latn-RS" sz="2400" baseline="-25000" dirty="0">
                <a:latin typeface="Arial" panose="020B0604020202020204" pitchFamily="34" charset="0"/>
                <a:cs typeface="Arial" panose="020B0604020202020204" pitchFamily="34" charset="0"/>
                <a:sym typeface="Symbol" pitchFamily="18" charset="2"/>
              </a:rPr>
              <a:t>4</a:t>
            </a:r>
            <a:r>
              <a:rPr lang="hr-HR" altLang="sr-Latn-RS" sz="2400" baseline="30000" dirty="0">
                <a:latin typeface="Arial" panose="020B0604020202020204" pitchFamily="34" charset="0"/>
                <a:cs typeface="Arial" panose="020B0604020202020204" pitchFamily="34" charset="0"/>
                <a:sym typeface="Symbol" pitchFamily="18" charset="2"/>
              </a:rPr>
              <a:t>3-</a:t>
            </a:r>
            <a:r>
              <a:rPr lang="hr-HR" altLang="sr-Latn-RS" sz="2400" dirty="0">
                <a:latin typeface="Arial" panose="020B0604020202020204" pitchFamily="34" charset="0"/>
                <a:cs typeface="Arial" panose="020B0604020202020204" pitchFamily="34" charset="0"/>
                <a:sym typeface="Symbol" pitchFamily="18" charset="2"/>
              </a:rPr>
              <a:t>, Cl</a:t>
            </a:r>
            <a:r>
              <a:rPr lang="hr-HR" altLang="sr-Latn-RS" sz="2400" baseline="30000" dirty="0">
                <a:latin typeface="Arial" panose="020B0604020202020204" pitchFamily="34" charset="0"/>
                <a:cs typeface="Arial" panose="020B0604020202020204" pitchFamily="34" charset="0"/>
                <a:sym typeface="Symbol" pitchFamily="18" charset="2"/>
              </a:rPr>
              <a:t>-</a:t>
            </a:r>
          </a:p>
          <a:p>
            <a:pPr marL="1088136" lvl="2" indent="-457200">
              <a:buClr>
                <a:srgbClr val="5F5F5F"/>
              </a:buClr>
              <a:buSzPct val="70000"/>
              <a:defRPr/>
            </a:pPr>
            <a:r>
              <a:rPr lang="hr-HR" altLang="sr-Latn-RS" sz="2400" dirty="0">
                <a:latin typeface="Arial" panose="020B0604020202020204" pitchFamily="34" charset="0"/>
                <a:cs typeface="Arial" panose="020B0604020202020204" pitchFamily="34" charset="0"/>
                <a:sym typeface="Symbol" pitchFamily="18" charset="2"/>
              </a:rPr>
              <a:t>va</a:t>
            </a:r>
            <a:r>
              <a:rPr lang="hr-HR" altLang="sr-Latn-RS" sz="2400" dirty="0">
                <a:latin typeface="Arial" panose="020B0604020202020204" pitchFamily="34" charset="0"/>
                <a:cs typeface="Arial" panose="020B0604020202020204" pitchFamily="34" charset="0"/>
              </a:rPr>
              <a:t>ž</a:t>
            </a:r>
            <a:r>
              <a:rPr lang="hr-HR" altLang="sr-Latn-RS" sz="2400" dirty="0">
                <a:latin typeface="Arial" panose="020B0604020202020204" pitchFamily="34" charset="0"/>
                <a:cs typeface="Arial" panose="020B0604020202020204" pitchFamily="34" charset="0"/>
                <a:sym typeface="Symbol" pitchFamily="18" charset="2"/>
              </a:rPr>
              <a:t>ni kationi: Ca</a:t>
            </a:r>
            <a:r>
              <a:rPr lang="hr-HR" altLang="sr-Latn-RS" sz="2400" baseline="30000" dirty="0">
                <a:latin typeface="Arial" panose="020B0604020202020204" pitchFamily="34" charset="0"/>
                <a:cs typeface="Arial" panose="020B0604020202020204" pitchFamily="34" charset="0"/>
                <a:sym typeface="Symbol" pitchFamily="18" charset="2"/>
              </a:rPr>
              <a:t>2+</a:t>
            </a:r>
            <a:r>
              <a:rPr lang="hr-HR" altLang="sr-Latn-RS" sz="2400" dirty="0">
                <a:latin typeface="Arial" panose="020B0604020202020204" pitchFamily="34" charset="0"/>
                <a:cs typeface="Arial" panose="020B0604020202020204" pitchFamily="34" charset="0"/>
                <a:sym typeface="Symbol" pitchFamily="18" charset="2"/>
              </a:rPr>
              <a:t>, K</a:t>
            </a:r>
            <a:r>
              <a:rPr lang="hr-HR" altLang="sr-Latn-RS" sz="2400" baseline="30000" dirty="0">
                <a:latin typeface="Arial" panose="020B0604020202020204" pitchFamily="34" charset="0"/>
                <a:cs typeface="Arial" panose="020B0604020202020204" pitchFamily="34" charset="0"/>
                <a:sym typeface="Symbol" pitchFamily="18" charset="2"/>
              </a:rPr>
              <a:t>+</a:t>
            </a:r>
            <a:r>
              <a:rPr lang="hr-HR" altLang="sr-Latn-RS" sz="2400" dirty="0">
                <a:latin typeface="Arial" panose="020B0604020202020204" pitchFamily="34" charset="0"/>
                <a:cs typeface="Arial" panose="020B0604020202020204" pitchFamily="34" charset="0"/>
                <a:sym typeface="Symbol" pitchFamily="18" charset="2"/>
              </a:rPr>
              <a:t>, NH</a:t>
            </a:r>
            <a:r>
              <a:rPr lang="hr-HR" altLang="sr-Latn-RS" sz="2400" baseline="-25000" dirty="0">
                <a:latin typeface="Arial" panose="020B0604020202020204" pitchFamily="34" charset="0"/>
                <a:cs typeface="Arial" panose="020B0604020202020204" pitchFamily="34" charset="0"/>
                <a:sym typeface="Symbol" pitchFamily="18" charset="2"/>
              </a:rPr>
              <a:t>4</a:t>
            </a:r>
            <a:r>
              <a:rPr lang="hr-HR" altLang="sr-Latn-RS" sz="2400" baseline="30000" dirty="0">
                <a:latin typeface="Arial" panose="020B0604020202020204" pitchFamily="34" charset="0"/>
                <a:cs typeface="Arial" panose="020B0604020202020204" pitchFamily="34" charset="0"/>
                <a:sym typeface="Symbol" pitchFamily="18" charset="2"/>
              </a:rPr>
              <a:t>+</a:t>
            </a:r>
            <a:r>
              <a:rPr lang="hr-HR" altLang="sr-Latn-RS" sz="2400" dirty="0">
                <a:latin typeface="Arial" panose="020B0604020202020204" pitchFamily="34" charset="0"/>
                <a:cs typeface="Arial" panose="020B0604020202020204" pitchFamily="34" charset="0"/>
                <a:sym typeface="Symbol" pitchFamily="18" charset="2"/>
              </a:rPr>
              <a:t>, Na</a:t>
            </a:r>
            <a:r>
              <a:rPr lang="hr-HR" altLang="sr-Latn-RS" sz="2400" baseline="30000" dirty="0">
                <a:latin typeface="Arial" panose="020B0604020202020204" pitchFamily="34" charset="0"/>
                <a:cs typeface="Arial" panose="020B0604020202020204" pitchFamily="34" charset="0"/>
                <a:sym typeface="Symbol" pitchFamily="18" charset="2"/>
              </a:rPr>
              <a:t>+</a:t>
            </a:r>
            <a:endParaRPr lang="hr-HR" altLang="sr-Latn-RS" sz="2400" dirty="0">
              <a:latin typeface="Arial" panose="020B0604020202020204" pitchFamily="34" charset="0"/>
              <a:cs typeface="Arial" panose="020B0604020202020204" pitchFamily="34" charset="0"/>
              <a:sym typeface="Symbol" pitchFamily="18" charset="2"/>
            </a:endParaRPr>
          </a:p>
          <a:p>
            <a:pPr marL="1088136" lvl="2" indent="-457200">
              <a:buClr>
                <a:srgbClr val="5F5F5F"/>
              </a:buClr>
              <a:buSzPct val="70000"/>
              <a:defRPr/>
            </a:pPr>
            <a:r>
              <a:rPr lang="hr-HR" altLang="sr-Latn-RS" sz="2400" dirty="0">
                <a:latin typeface="Arial" panose="020B0604020202020204" pitchFamily="34" charset="0"/>
                <a:cs typeface="Arial" panose="020B0604020202020204" pitchFamily="34" charset="0"/>
                <a:sym typeface="Symbol" pitchFamily="18" charset="2"/>
              </a:rPr>
              <a:t>otopljeni plinovi: O</a:t>
            </a:r>
            <a:r>
              <a:rPr lang="hr-HR" altLang="sr-Latn-RS" sz="2400" baseline="-25000" dirty="0">
                <a:latin typeface="Arial" panose="020B0604020202020204" pitchFamily="34" charset="0"/>
                <a:cs typeface="Arial" panose="020B0604020202020204" pitchFamily="34" charset="0"/>
                <a:sym typeface="Symbol" pitchFamily="18" charset="2"/>
              </a:rPr>
              <a:t>2 </a:t>
            </a:r>
            <a:r>
              <a:rPr lang="hr-HR" altLang="sr-Latn-RS" sz="2400" dirty="0">
                <a:latin typeface="Arial" panose="020B0604020202020204" pitchFamily="34" charset="0"/>
                <a:cs typeface="Arial" panose="020B0604020202020204" pitchFamily="34" charset="0"/>
                <a:sym typeface="Symbol" pitchFamily="18" charset="2"/>
              </a:rPr>
              <a:t>, N</a:t>
            </a:r>
            <a:r>
              <a:rPr lang="hr-HR" altLang="sr-Latn-RS" sz="2400" baseline="-25000" dirty="0">
                <a:latin typeface="Arial" panose="020B0604020202020204" pitchFamily="34" charset="0"/>
                <a:cs typeface="Arial" panose="020B0604020202020204" pitchFamily="34" charset="0"/>
                <a:sym typeface="Symbol" pitchFamily="18" charset="2"/>
              </a:rPr>
              <a:t>2 </a:t>
            </a:r>
            <a:r>
              <a:rPr lang="hr-HR" altLang="sr-Latn-RS" sz="2400" dirty="0">
                <a:latin typeface="Arial" panose="020B0604020202020204" pitchFamily="34" charset="0"/>
                <a:cs typeface="Arial" panose="020B0604020202020204" pitchFamily="34" charset="0"/>
                <a:sym typeface="Symbol" pitchFamily="18" charset="2"/>
              </a:rPr>
              <a:t>, CO</a:t>
            </a:r>
            <a:r>
              <a:rPr lang="hr-HR" altLang="sr-Latn-RS" sz="2400" baseline="-25000" dirty="0">
                <a:latin typeface="Arial" panose="020B0604020202020204" pitchFamily="34" charset="0"/>
                <a:cs typeface="Arial" panose="020B0604020202020204" pitchFamily="34" charset="0"/>
                <a:sym typeface="Symbol" pitchFamily="18" charset="2"/>
              </a:rPr>
              <a:t>2 </a:t>
            </a:r>
            <a:r>
              <a:rPr lang="hr-HR" altLang="sr-Latn-RS" sz="2400" dirty="0">
                <a:latin typeface="Arial" panose="020B0604020202020204" pitchFamily="34" charset="0"/>
                <a:cs typeface="Arial" panose="020B0604020202020204" pitchFamily="34" charset="0"/>
                <a:sym typeface="Symbol" pitchFamily="18" charset="2"/>
              </a:rPr>
              <a:t>, SO</a:t>
            </a:r>
            <a:r>
              <a:rPr lang="hr-HR" altLang="sr-Latn-RS" sz="2400" baseline="-25000" dirty="0">
                <a:latin typeface="Arial" panose="020B0604020202020204" pitchFamily="34" charset="0"/>
                <a:cs typeface="Arial" panose="020B0604020202020204" pitchFamily="34" charset="0"/>
                <a:sym typeface="Symbol" pitchFamily="18" charset="2"/>
              </a:rPr>
              <a:t>2</a:t>
            </a:r>
            <a:endParaRPr lang="hr-HR" altLang="sr-Latn-RS" sz="2400" dirty="0">
              <a:latin typeface="Arial" panose="020B0604020202020204" pitchFamily="34" charset="0"/>
              <a:cs typeface="Arial" panose="020B0604020202020204" pitchFamily="34" charset="0"/>
              <a:sym typeface="Symbol" pitchFamily="18" charset="2"/>
            </a:endParaRPr>
          </a:p>
          <a:p>
            <a:pPr marL="566928" indent="-457200">
              <a:buClr>
                <a:srgbClr val="5F5F5F"/>
              </a:buClr>
              <a:defRPr/>
            </a:pPr>
            <a:r>
              <a:rPr lang="hr-HR" altLang="sr-Latn-RS" sz="2400" dirty="0">
                <a:latin typeface="Arial" panose="020B0604020202020204" pitchFamily="34" charset="0"/>
                <a:cs typeface="Arial" panose="020B0604020202020204" pitchFamily="34" charset="0"/>
                <a:sym typeface="Symbol" pitchFamily="18" charset="2"/>
              </a:rPr>
              <a:t>velika površinska napetost</a:t>
            </a:r>
          </a:p>
          <a:p>
            <a:pPr marL="566928" indent="-457200">
              <a:buClr>
                <a:srgbClr val="5F5F5F"/>
              </a:buClr>
              <a:defRPr/>
            </a:pPr>
            <a:r>
              <a:rPr lang="hr-HR" altLang="sr-Latn-RS" sz="2400" dirty="0">
                <a:latin typeface="Arial" panose="020B0604020202020204" pitchFamily="34" charset="0"/>
                <a:cs typeface="Arial" panose="020B0604020202020204" pitchFamily="34" charset="0"/>
                <a:sym typeface="Symbol" pitchFamily="18" charset="2"/>
              </a:rPr>
              <a:t>najguš</a:t>
            </a:r>
            <a:r>
              <a:rPr lang="hr-HR" altLang="sr-Latn-RS" sz="2400" dirty="0">
                <a:latin typeface="Arial" panose="020B0604020202020204" pitchFamily="34" charset="0"/>
                <a:cs typeface="Arial" panose="020B0604020202020204" pitchFamily="34" charset="0"/>
              </a:rPr>
              <a:t>ć</a:t>
            </a:r>
            <a:r>
              <a:rPr lang="hr-HR" altLang="sr-Latn-RS" sz="2400" dirty="0">
                <a:latin typeface="Arial" panose="020B0604020202020204" pitchFamily="34" charset="0"/>
                <a:cs typeface="Arial" panose="020B0604020202020204" pitchFamily="34" charset="0"/>
                <a:sym typeface="Symbol" pitchFamily="18" charset="2"/>
              </a:rPr>
              <a:t>a kod 4°C (anomalija vode)</a:t>
            </a:r>
          </a:p>
          <a:p>
            <a:pPr marL="566928" indent="-457200">
              <a:buClr>
                <a:srgbClr val="5F5F5F"/>
              </a:buClr>
              <a:defRPr/>
            </a:pPr>
            <a:r>
              <a:rPr lang="hr-HR" sz="2400" dirty="0">
                <a:latin typeface="Arial" panose="020B0604020202020204" pitchFamily="34" charset="0"/>
                <a:cs typeface="Arial" panose="020B0604020202020204" pitchFamily="34" charset="0"/>
              </a:rPr>
              <a:t>visok specifični toplinski kapacitet </a:t>
            </a:r>
            <a:endParaRPr lang="hr-HR" sz="2400" dirty="0">
              <a:latin typeface="Arial" panose="020B0604020202020204" pitchFamily="34" charset="0"/>
              <a:cs typeface="Arial" panose="020B0604020202020204" pitchFamily="34" charset="0"/>
              <a:sym typeface="Symbol" pitchFamily="18" charset="2"/>
            </a:endParaRPr>
          </a:p>
          <a:p>
            <a:pPr marL="566928" indent="-457200">
              <a:buClr>
                <a:srgbClr val="5F5F5F"/>
              </a:buClr>
              <a:defRPr/>
            </a:pPr>
            <a:r>
              <a:rPr lang="hr-HR" sz="2400" dirty="0">
                <a:latin typeface="Arial" panose="020B0604020202020204" pitchFamily="34" charset="0"/>
                <a:cs typeface="Arial" panose="020B0604020202020204" pitchFamily="34" charset="0"/>
                <a:sym typeface="Symbol" pitchFamily="18" charset="2"/>
              </a:rPr>
              <a:t>dobra toplinska provodljivost</a:t>
            </a:r>
          </a:p>
          <a:p>
            <a:endParaRPr lang="hr-HR" dirty="0"/>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 descr="Water molecule, with negative charge on hydrogen atom and postive change on oxygen atoms">
            <a:extLst>
              <a:ext uri="{FF2B5EF4-FFF2-40B4-BE49-F238E27FC236}">
                <a16:creationId xmlns:a16="http://schemas.microsoft.com/office/drawing/2014/main" id="{E3AA6821-DC48-4AFB-9126-C2D7162E2D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3455" y="1802166"/>
            <a:ext cx="3459721" cy="3521779"/>
          </a:xfrm>
          <a:prstGeom prst="rect">
            <a:avLst/>
          </a:prstGeom>
        </p:spPr>
      </p:pic>
    </p:spTree>
    <p:extLst>
      <p:ext uri="{BB962C8B-B14F-4D97-AF65-F5344CB8AC3E}">
        <p14:creationId xmlns:p14="http://schemas.microsoft.com/office/powerpoint/2010/main" val="1174464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402672"/>
            <a:ext cx="10515600" cy="980554"/>
          </a:xfrm>
        </p:spPr>
        <p:txBody>
          <a:bodyPr>
            <a:normAutofit/>
          </a:bodyPr>
          <a:lstStyle/>
          <a:p>
            <a:r>
              <a:rPr lang="hr-HR" sz="2800" b="1" dirty="0">
                <a:latin typeface="Arial" panose="020B0604020202020204" pitchFamily="34" charset="0"/>
                <a:cs typeface="Arial" panose="020B0604020202020204" pitchFamily="34" charset="0"/>
              </a:rPr>
              <a:t>GLOBE protokoli</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2565647"/>
            <a:ext cx="10515600" cy="3648722"/>
          </a:xfrm>
        </p:spPr>
        <p:txBody>
          <a:bodyPr/>
          <a:lstStyle/>
          <a:p>
            <a:pPr marL="0" indent="0">
              <a:buNone/>
            </a:pPr>
            <a:endParaRPr lang="hr-HR" dirty="0"/>
          </a:p>
          <a:p>
            <a:pPr marL="0" indent="0">
              <a:buNone/>
            </a:pPr>
            <a:endParaRPr lang="hr-HR" dirty="0"/>
          </a:p>
          <a:p>
            <a:pPr marL="0" indent="0">
              <a:buNone/>
            </a:pPr>
            <a:r>
              <a:rPr lang="hr-HR" dirty="0">
                <a:latin typeface="Arial" panose="020B0604020202020204" pitchFamily="34" charset="0"/>
                <a:cs typeface="Arial" panose="020B0604020202020204" pitchFamily="34" charset="0"/>
              </a:rPr>
              <a:t>Osiguravaju da GLOBE učenici i nastavnici, te volonteri diljem svijeta vrše mjerenja, a da se rezultati mjerenja mogu međusobno uspoređivati </a:t>
            </a: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017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779755" y="1321378"/>
            <a:ext cx="10515600" cy="980554"/>
          </a:xfrm>
        </p:spPr>
        <p:txBody>
          <a:bodyPr>
            <a:normAutofit/>
          </a:bodyPr>
          <a:lstStyle/>
          <a:p>
            <a:r>
              <a:rPr lang="hr-HR" sz="2800" b="1" dirty="0">
                <a:latin typeface="Arial" panose="020B0604020202020204" pitchFamily="34" charset="0"/>
                <a:cs typeface="Arial" panose="020B0604020202020204" pitchFamily="34" charset="0"/>
              </a:rPr>
              <a:t>Učestalost mjerenja-jednom tjedno</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838200" y="2301932"/>
            <a:ext cx="10515600" cy="3912437"/>
          </a:xfrm>
        </p:spPr>
        <p:txBody>
          <a:bodyPr>
            <a:normAutofit lnSpcReduction="10000"/>
          </a:bodyPr>
          <a:lstStyle/>
          <a:p>
            <a:pPr marL="0" indent="0">
              <a:buClr>
                <a:srgbClr val="5F5F5F"/>
              </a:buClr>
              <a:buNone/>
              <a:defRPr/>
            </a:pPr>
            <a:r>
              <a:rPr lang="hr-HR" sz="2400" dirty="0">
                <a:latin typeface="Arial" panose="020B0604020202020204" pitchFamily="34" charset="0"/>
                <a:cs typeface="Arial" panose="020B0604020202020204" pitchFamily="34" charset="0"/>
              </a:rPr>
              <a:t>Što se mjeri?</a:t>
            </a:r>
          </a:p>
          <a:p>
            <a:pPr marL="0" indent="0">
              <a:buClr>
                <a:srgbClr val="5F5F5F"/>
              </a:buClr>
              <a:buNone/>
              <a:defRPr/>
            </a:pPr>
            <a:endParaRPr lang="hr-HR" sz="2400" dirty="0">
              <a:latin typeface="Arial" panose="020B0604020202020204" pitchFamily="34" charset="0"/>
              <a:cs typeface="Arial" panose="020B0604020202020204" pitchFamily="34" charset="0"/>
            </a:endParaRPr>
          </a:p>
          <a:p>
            <a:pPr lvl="2">
              <a:buClr>
                <a:srgbClr val="5F5F5F"/>
              </a:buClr>
              <a:buSzPct val="70000"/>
              <a:defRPr/>
            </a:pPr>
            <a:r>
              <a:rPr lang="hr-HR" sz="2400" dirty="0">
                <a:latin typeface="Arial" panose="020B0604020202020204" pitchFamily="34" charset="0"/>
                <a:cs typeface="Arial" panose="020B0604020202020204" pitchFamily="34" charset="0"/>
              </a:rPr>
              <a:t> temperatura vode</a:t>
            </a:r>
          </a:p>
          <a:p>
            <a:pPr lvl="2">
              <a:buClr>
                <a:srgbClr val="5F5F5F"/>
              </a:buClr>
              <a:buSzPct val="70000"/>
              <a:defRPr/>
            </a:pPr>
            <a:r>
              <a:rPr lang="hr-HR" sz="2400" dirty="0">
                <a:latin typeface="Arial" panose="020B0604020202020204" pitchFamily="34" charset="0"/>
                <a:cs typeface="Arial" panose="020B0604020202020204" pitchFamily="34" charset="0"/>
              </a:rPr>
              <a:t> prozirnost</a:t>
            </a:r>
          </a:p>
          <a:p>
            <a:pPr lvl="2">
              <a:buClr>
                <a:srgbClr val="5F5F5F"/>
              </a:buClr>
              <a:buSzPct val="70000"/>
              <a:defRPr/>
            </a:pPr>
            <a:r>
              <a:rPr lang="hr-HR" sz="2400" dirty="0">
                <a:latin typeface="Arial" panose="020B0604020202020204" pitchFamily="34" charset="0"/>
                <a:cs typeface="Arial" panose="020B0604020202020204" pitchFamily="34" charset="0"/>
              </a:rPr>
              <a:t> električna vodljivost</a:t>
            </a:r>
          </a:p>
          <a:p>
            <a:pPr lvl="2">
              <a:buClr>
                <a:srgbClr val="5F5F5F"/>
              </a:buClr>
              <a:buSzPct val="70000"/>
              <a:defRPr/>
            </a:pPr>
            <a:r>
              <a:rPr lang="hr-HR" sz="2400" dirty="0">
                <a:latin typeface="Arial" panose="020B0604020202020204" pitchFamily="34" charset="0"/>
                <a:cs typeface="Arial" panose="020B0604020202020204" pitchFamily="34" charset="0"/>
              </a:rPr>
              <a:t> pH vode</a:t>
            </a:r>
          </a:p>
          <a:p>
            <a:pPr lvl="2">
              <a:buClr>
                <a:srgbClr val="5F5F5F"/>
              </a:buClr>
              <a:buSzPct val="70000"/>
              <a:defRPr/>
            </a:pPr>
            <a:r>
              <a:rPr lang="hr-HR" sz="2400" dirty="0">
                <a:latin typeface="Arial" panose="020B0604020202020204" pitchFamily="34" charset="0"/>
                <a:cs typeface="Arial" panose="020B0604020202020204" pitchFamily="34" charset="0"/>
              </a:rPr>
              <a:t> otopljeni kisik</a:t>
            </a:r>
          </a:p>
          <a:p>
            <a:pPr lvl="2">
              <a:buClr>
                <a:srgbClr val="5F5F5F"/>
              </a:buClr>
              <a:buSzPct val="70000"/>
              <a:defRPr/>
            </a:pPr>
            <a:r>
              <a:rPr lang="hr-HR" sz="2400" dirty="0">
                <a:latin typeface="Arial" panose="020B0604020202020204" pitchFamily="34" charset="0"/>
                <a:cs typeface="Arial" panose="020B0604020202020204" pitchFamily="34" charset="0"/>
              </a:rPr>
              <a:t> alkalitet</a:t>
            </a:r>
          </a:p>
          <a:p>
            <a:pPr lvl="2">
              <a:buClr>
                <a:srgbClr val="5F5F5F"/>
              </a:buClr>
              <a:buSzPct val="70000"/>
              <a:defRPr/>
            </a:pPr>
            <a:r>
              <a:rPr lang="hr-HR" sz="2400" dirty="0">
                <a:latin typeface="Arial" panose="020B0604020202020204" pitchFamily="34" charset="0"/>
                <a:cs typeface="Arial" panose="020B0604020202020204" pitchFamily="34" charset="0"/>
              </a:rPr>
              <a:t> salinitet</a:t>
            </a:r>
          </a:p>
          <a:p>
            <a:pPr lvl="2">
              <a:buClr>
                <a:srgbClr val="5F5F5F"/>
              </a:buClr>
              <a:buSzPct val="70000"/>
              <a:defRPr/>
            </a:pPr>
            <a:r>
              <a:rPr lang="hr-HR" sz="2400" dirty="0">
                <a:latin typeface="Arial" panose="020B0604020202020204" pitchFamily="34" charset="0"/>
                <a:cs typeface="Arial" panose="020B0604020202020204" pitchFamily="34" charset="0"/>
              </a:rPr>
              <a:t> nitrati</a:t>
            </a: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photo of teachers in field measuring chemicals used in the dissolved oxygen protocol">
            <a:extLst>
              <a:ext uri="{FF2B5EF4-FFF2-40B4-BE49-F238E27FC236}">
                <a16:creationId xmlns:a16="http://schemas.microsoft.com/office/drawing/2014/main" id="{6F78C2B0-C450-4C59-9535-335F0721D4C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460126" y="2423022"/>
            <a:ext cx="4893674" cy="3670256"/>
          </a:xfrm>
          <a:prstGeom prst="rect">
            <a:avLst/>
          </a:prstGeom>
        </p:spPr>
      </p:pic>
    </p:spTree>
    <p:extLst>
      <p:ext uri="{BB962C8B-B14F-4D97-AF65-F5344CB8AC3E}">
        <p14:creationId xmlns:p14="http://schemas.microsoft.com/office/powerpoint/2010/main" val="1817071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98BDA6-2D29-43C7-980A-1BCB69DA950A}"/>
              </a:ext>
            </a:extLst>
          </p:cNvPr>
          <p:cNvSpPr>
            <a:spLocks noGrp="1"/>
          </p:cNvSpPr>
          <p:nvPr>
            <p:ph type="title"/>
          </p:nvPr>
        </p:nvSpPr>
        <p:spPr>
          <a:xfrm>
            <a:off x="838200" y="1021339"/>
            <a:ext cx="10515600" cy="524482"/>
          </a:xfrm>
        </p:spPr>
        <p:txBody>
          <a:bodyPr>
            <a:normAutofit/>
          </a:bodyPr>
          <a:lstStyle/>
          <a:p>
            <a:r>
              <a:rPr lang="hr-HR" sz="2800" b="1" dirty="0">
                <a:latin typeface="Arial" panose="020B0604020202020204" pitchFamily="34" charset="0"/>
                <a:cs typeface="Arial" panose="020B0604020202020204" pitchFamily="34" charset="0"/>
              </a:rPr>
              <a:t>Učestalost mjerenja-sezonski</a:t>
            </a:r>
          </a:p>
        </p:txBody>
      </p:sp>
      <p:sp>
        <p:nvSpPr>
          <p:cNvPr id="3" name="Rezervirano mjesto sadržaja 2">
            <a:extLst>
              <a:ext uri="{FF2B5EF4-FFF2-40B4-BE49-F238E27FC236}">
                <a16:creationId xmlns:a16="http://schemas.microsoft.com/office/drawing/2014/main" id="{92CEA3C2-42D0-4BF8-BD1B-4139A8364C23}"/>
              </a:ext>
            </a:extLst>
          </p:cNvPr>
          <p:cNvSpPr>
            <a:spLocks noGrp="1"/>
          </p:cNvSpPr>
          <p:nvPr>
            <p:ph idx="1"/>
          </p:nvPr>
        </p:nvSpPr>
        <p:spPr>
          <a:xfrm>
            <a:off x="531952" y="1545821"/>
            <a:ext cx="10515600" cy="3648722"/>
          </a:xfrm>
        </p:spPr>
        <p:txBody>
          <a:bodyPr>
            <a:normAutofit/>
          </a:bodyPr>
          <a:lstStyle/>
          <a:p>
            <a:r>
              <a:rPr lang="hr-HR" sz="2400" dirty="0" err="1">
                <a:latin typeface="Arial" panose="020B0604020202020204" pitchFamily="34" charset="0"/>
                <a:cs typeface="Arial" panose="020B0604020202020204" pitchFamily="34" charset="0"/>
              </a:rPr>
              <a:t>makrobeskralježnjaci</a:t>
            </a:r>
            <a:endParaRPr lang="hr-HR" sz="2400" dirty="0">
              <a:latin typeface="Arial" panose="020B0604020202020204" pitchFamily="34" charset="0"/>
              <a:cs typeface="Arial" panose="020B0604020202020204" pitchFamily="34" charset="0"/>
            </a:endParaRPr>
          </a:p>
          <a:p>
            <a:r>
              <a:rPr lang="hr-HR" sz="2400" dirty="0">
                <a:latin typeface="Arial" panose="020B0604020202020204" pitchFamily="34" charset="0"/>
                <a:cs typeface="Arial" panose="020B0604020202020204" pitchFamily="34" charset="0"/>
              </a:rPr>
              <a:t>komarci</a:t>
            </a:r>
          </a:p>
        </p:txBody>
      </p:sp>
      <p:pic>
        <p:nvPicPr>
          <p:cNvPr id="4" name="Picture 2">
            <a:extLst>
              <a:ext uri="{FF2B5EF4-FFF2-40B4-BE49-F238E27FC236}">
                <a16:creationId xmlns:a16="http://schemas.microsoft.com/office/drawing/2014/main" id="{627195C7-D035-4589-A47C-61F2C2ADD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73" y="276613"/>
            <a:ext cx="4667250" cy="781050"/>
          </a:xfrm>
          <a:prstGeom prst="rect">
            <a:avLst/>
          </a:prstGeom>
          <a:noFill/>
          <a:extLst>
            <a:ext uri="{909E8E84-426E-40DD-AFC4-6F175D3DCCD1}">
              <a14:hiddenFill xmlns:a14="http://schemas.microsoft.com/office/drawing/2010/main">
                <a:solidFill>
                  <a:srgbClr val="FFFFFF"/>
                </a:solidFill>
              </a14:hiddenFill>
            </a:ext>
          </a:extLst>
        </p:spPr>
      </p:pic>
      <p:pic>
        <p:nvPicPr>
          <p:cNvPr id="5" name="Slika 3">
            <a:extLst>
              <a:ext uri="{FF2B5EF4-FFF2-40B4-BE49-F238E27FC236}">
                <a16:creationId xmlns:a16="http://schemas.microsoft.com/office/drawing/2014/main" id="{0DC74E70-60FD-478C-84A4-BFC5FF9586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111706"/>
            <a:ext cx="3200769" cy="240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Slika 4">
            <a:extLst>
              <a:ext uri="{FF2B5EF4-FFF2-40B4-BE49-F238E27FC236}">
                <a16:creationId xmlns:a16="http://schemas.microsoft.com/office/drawing/2014/main" id="{1B227DA1-674C-4805-A891-F2B6469D063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18671" y="4092638"/>
            <a:ext cx="3253054" cy="2439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Slika 5">
            <a:extLst>
              <a:ext uri="{FF2B5EF4-FFF2-40B4-BE49-F238E27FC236}">
                <a16:creationId xmlns:a16="http://schemas.microsoft.com/office/drawing/2014/main" id="{40050B8E-7C10-48AC-A6DB-71A9871923D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923059" y="1055944"/>
            <a:ext cx="2924715" cy="2193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Slika 4">
            <a:extLst>
              <a:ext uri="{FF2B5EF4-FFF2-40B4-BE49-F238E27FC236}">
                <a16:creationId xmlns:a16="http://schemas.microsoft.com/office/drawing/2014/main" id="{2784187D-4261-4214-B54B-0B3A15A3ABEE}"/>
              </a:ext>
            </a:extLst>
          </p:cNvPr>
          <p:cNvPicPr>
            <a:picLocks noChangeAspect="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2460700" y="2152863"/>
            <a:ext cx="2293112" cy="1719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Slika 1">
            <a:extLst>
              <a:ext uri="{FF2B5EF4-FFF2-40B4-BE49-F238E27FC236}">
                <a16:creationId xmlns:a16="http://schemas.microsoft.com/office/drawing/2014/main" id="{6B020CDB-4818-4627-B3B7-3D3FEDC5AAF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447975" y="1699339"/>
            <a:ext cx="2725430" cy="204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2">
            <a:extLst>
              <a:ext uri="{FF2B5EF4-FFF2-40B4-BE49-F238E27FC236}">
                <a16:creationId xmlns:a16="http://schemas.microsoft.com/office/drawing/2014/main" id="{A13CC270-4201-432C-96DB-769E25E025C1}"/>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637736" y="3988351"/>
            <a:ext cx="3455987" cy="2593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7693961"/>
      </p:ext>
    </p:extLst>
  </p:cSld>
  <p:clrMapOvr>
    <a:masterClrMapping/>
  </p:clrMapOvr>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1232</TotalTime>
  <Words>1279</Words>
  <Application>Microsoft Office PowerPoint</Application>
  <PresentationFormat>Široki zaslon</PresentationFormat>
  <Paragraphs>170</Paragraphs>
  <Slides>30</Slides>
  <Notes>0</Notes>
  <HiddenSlides>0</HiddenSlides>
  <MMClips>0</MMClips>
  <ScaleCrop>false</ScaleCrop>
  <HeadingPairs>
    <vt:vector size="6" baseType="variant">
      <vt:variant>
        <vt:lpstr>Korišteni fontovi</vt:lpstr>
      </vt:variant>
      <vt:variant>
        <vt:i4>5</vt:i4>
      </vt:variant>
      <vt:variant>
        <vt:lpstr>Tema</vt:lpstr>
      </vt:variant>
      <vt:variant>
        <vt:i4>1</vt:i4>
      </vt:variant>
      <vt:variant>
        <vt:lpstr>Naslovi slajdova</vt:lpstr>
      </vt:variant>
      <vt:variant>
        <vt:i4>30</vt:i4>
      </vt:variant>
    </vt:vector>
  </HeadingPairs>
  <TitlesOfParts>
    <vt:vector size="36" baseType="lpstr">
      <vt:lpstr>Arial</vt:lpstr>
      <vt:lpstr>Calibri</vt:lpstr>
      <vt:lpstr>Calibri Light</vt:lpstr>
      <vt:lpstr>Segoe UI Symbol</vt:lpstr>
      <vt:lpstr>Symbol</vt:lpstr>
      <vt:lpstr>Tema sustava Office</vt:lpstr>
      <vt:lpstr>Hidrosfera</vt:lpstr>
      <vt:lpstr>PowerPoint prezentacija</vt:lpstr>
      <vt:lpstr>PowerPoint prezentacija</vt:lpstr>
      <vt:lpstr>“Voda je osnov svega, iz vode je sve, i sve se u vodu vraća. “                            Tales (600 g. pr.n.e.)</vt:lpstr>
      <vt:lpstr>PowerPoint prezentacija</vt:lpstr>
      <vt:lpstr>PowerPoint prezentacija</vt:lpstr>
      <vt:lpstr>GLOBE protokoli</vt:lpstr>
      <vt:lpstr>Učestalost mjerenja-jednom tjedno</vt:lpstr>
      <vt:lpstr>Učestalost mjerenja-sezonski</vt:lpstr>
      <vt:lpstr>Izbor postaje</vt:lpstr>
      <vt:lpstr>Opis postaje</vt:lpstr>
      <vt:lpstr>PowerPoint prezentacija</vt:lpstr>
      <vt:lpstr>Temperatura vode</vt:lpstr>
      <vt:lpstr>Pribor za mjerenje</vt:lpstr>
      <vt:lpstr>Prozirnost</vt:lpstr>
      <vt:lpstr>Pribor za mjerenje</vt:lpstr>
      <vt:lpstr>Električna vodljivost</vt:lpstr>
      <vt:lpstr>pH vrijednost</vt:lpstr>
      <vt:lpstr>PowerPoint prezentacija</vt:lpstr>
      <vt:lpstr>Otopljeni kisik</vt:lpstr>
      <vt:lpstr>PowerPoint prezentacija</vt:lpstr>
      <vt:lpstr>Alkalitet</vt:lpstr>
      <vt:lpstr>PowerPoint prezentacija</vt:lpstr>
      <vt:lpstr>Salinitet</vt:lpstr>
      <vt:lpstr>Nitrati</vt:lpstr>
      <vt:lpstr>PowerPoint prezentacija</vt:lpstr>
      <vt:lpstr>Makrobeskralježnjaci</vt:lpstr>
      <vt:lpstr>Mapiranje staništa komaraca</vt:lpstr>
      <vt:lpstr>PowerPoint prezentacija</vt:lpstr>
      <vt:lpstr>PowerPoint prezentacija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Hidrosfera</dc:title>
  <dc:creator>Sanja</dc:creator>
  <cp:lastModifiedBy>Sanja</cp:lastModifiedBy>
  <cp:revision>49</cp:revision>
  <dcterms:created xsi:type="dcterms:W3CDTF">2021-04-10T17:17:20Z</dcterms:created>
  <dcterms:modified xsi:type="dcterms:W3CDTF">2021-04-25T18:01:32Z</dcterms:modified>
</cp:coreProperties>
</file>