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62" r:id="rId4"/>
    <p:sldId id="270" r:id="rId5"/>
    <p:sldId id="268" r:id="rId6"/>
    <p:sldId id="272" r:id="rId7"/>
    <p:sldId id="269" r:id="rId8"/>
    <p:sldId id="267" r:id="rId9"/>
    <p:sldId id="275" r:id="rId10"/>
    <p:sldId id="274" r:id="rId11"/>
    <p:sldId id="273" r:id="rId12"/>
    <p:sldId id="271" r:id="rId13"/>
    <p:sldId id="276" r:id="rId14"/>
    <p:sldId id="280" r:id="rId15"/>
    <p:sldId id="279" r:id="rId16"/>
    <p:sldId id="278" r:id="rId17"/>
    <p:sldId id="282" r:id="rId18"/>
    <p:sldId id="281" r:id="rId19"/>
    <p:sldId id="283" r:id="rId20"/>
    <p:sldId id="284" r:id="rId21"/>
    <p:sldId id="285" r:id="rId22"/>
    <p:sldId id="277" r:id="rId23"/>
    <p:sldId id="287" r:id="rId24"/>
    <p:sldId id="286" r:id="rId25"/>
    <p:sldId id="289" r:id="rId26"/>
    <p:sldId id="291" r:id="rId27"/>
    <p:sldId id="292" r:id="rId28"/>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065" autoAdjust="0"/>
  </p:normalViewPr>
  <p:slideViewPr>
    <p:cSldViewPr snapToGrid="0">
      <p:cViewPr varScale="1">
        <p:scale>
          <a:sx n="108" d="100"/>
          <a:sy n="108" d="100"/>
        </p:scale>
        <p:origin x="65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33A0AC-09E7-4FCE-ABE9-8A9870E6E49F}" type="datetimeFigureOut">
              <a:rPr lang="hr-HR" smtClean="0"/>
              <a:t>8.4.2021.</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704B8-42B1-4E43-9434-D4F3BF180F4C}" type="slidenum">
              <a:rPr lang="hr-HR" smtClean="0"/>
              <a:t>‹#›</a:t>
            </a:fld>
            <a:endParaRPr lang="hr-HR"/>
          </a:p>
        </p:txBody>
      </p:sp>
    </p:spTree>
    <p:extLst>
      <p:ext uri="{BB962C8B-B14F-4D97-AF65-F5344CB8AC3E}">
        <p14:creationId xmlns:p14="http://schemas.microsoft.com/office/powerpoint/2010/main" val="3937153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Dobar dan svima, sve vas  lijepo pozdravljam i nadam se da ćemo zajednički doći do svih odgovora koji vam se vrte po glavi, a vezano za unos i vizualizaciju podataka </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1</a:t>
            </a:fld>
            <a:endParaRPr lang="hr-HR"/>
          </a:p>
        </p:txBody>
      </p:sp>
    </p:spTree>
    <p:extLst>
      <p:ext uri="{BB962C8B-B14F-4D97-AF65-F5344CB8AC3E}">
        <p14:creationId xmlns:p14="http://schemas.microsoft.com/office/powerpoint/2010/main" val="4115714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Ako to sve radite preko vašeg mobilnog uređaja na samom licu mjesta na terenu nije vam potreban pristup internetu jer podatke možete upisati tada, a poslati kada vam internetska veza bude dostupna. Obavezno provjerite u kojim se mjernim jedinicama iskazuje podatak (na primjer: mm oborine, % relativne vlažnosti, mbar tlaka, a možda naš mjerni instrument mjeri u paskalima i sl. pa je potrebno preračunati)</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10</a:t>
            </a:fld>
            <a:endParaRPr lang="hr-HR"/>
          </a:p>
        </p:txBody>
      </p:sp>
    </p:spTree>
    <p:extLst>
      <p:ext uri="{BB962C8B-B14F-4D97-AF65-F5344CB8AC3E}">
        <p14:creationId xmlns:p14="http://schemas.microsoft.com/office/powerpoint/2010/main" val="2724768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Dobro je da podatke unose učenici u paru, jer tada svaki od njih obrati pažnju na upisane vrijednosti te time provodi kontrolu. Voditelji bi trebali neovisno o tome svakih nekoliko dana pregledati podatke kako bi eventualnu grešku što prije uočili i ispravili te upozorili učenike da se greške ne ponavljaju. Paziti na decimale. Ukoliko instrument </a:t>
            </a:r>
            <a:r>
              <a:rPr lang="hr-HR" dirty="0" err="1"/>
              <a:t>mjer</a:t>
            </a:r>
            <a:r>
              <a:rPr lang="hr-HR" dirty="0"/>
              <a:t> na decimale a pokazuje 12. upisati 12.0, a NE 12! (to govori o preciznosti instrumenta)</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11</a:t>
            </a:fld>
            <a:endParaRPr lang="hr-HR"/>
          </a:p>
        </p:txBody>
      </p:sp>
    </p:spTree>
    <p:extLst>
      <p:ext uri="{BB962C8B-B14F-4D97-AF65-F5344CB8AC3E}">
        <p14:creationId xmlns:p14="http://schemas.microsoft.com/office/powerpoint/2010/main" val="1950115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Kako biste vidjeli upisane podatke idete na početnu stranicu i držite miš na GLOBE DATA meni, a zatim na vizualizaciju podataka ili jednostavno niže na ovu ikonu direkt na vizualizaciju</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12</a:t>
            </a:fld>
            <a:endParaRPr lang="hr-HR"/>
          </a:p>
        </p:txBody>
      </p:sp>
    </p:spTree>
    <p:extLst>
      <p:ext uri="{BB962C8B-B14F-4D97-AF65-F5344CB8AC3E}">
        <p14:creationId xmlns:p14="http://schemas.microsoft.com/office/powerpoint/2010/main" val="750121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Ovo je GLOBE stranica za vizualizaciju. Kartica pomoći zadana je kartica kada prvi put dođete na ovu stranicu. Tu imate upute  za rad. Ukoliko ne želite da vam se to prikazuje označite "Ne prikazuj ponovo"</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13</a:t>
            </a:fld>
            <a:endParaRPr lang="hr-HR"/>
          </a:p>
        </p:txBody>
      </p:sp>
    </p:spTree>
    <p:extLst>
      <p:ext uri="{BB962C8B-B14F-4D97-AF65-F5344CB8AC3E}">
        <p14:creationId xmlns:p14="http://schemas.microsoft.com/office/powerpoint/2010/main" val="216541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Ovdje su prikazana značenja pojedinih ikona na stranici vizualizacije</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14</a:t>
            </a:fld>
            <a:endParaRPr lang="hr-HR"/>
          </a:p>
        </p:txBody>
      </p:sp>
    </p:spTree>
    <p:extLst>
      <p:ext uri="{BB962C8B-B14F-4D97-AF65-F5344CB8AC3E}">
        <p14:creationId xmlns:p14="http://schemas.microsoft.com/office/powerpoint/2010/main" val="61297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Ovdje možete vidjeti značenje ikona izbornika</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15</a:t>
            </a:fld>
            <a:endParaRPr lang="hr-HR"/>
          </a:p>
        </p:txBody>
      </p:sp>
    </p:spTree>
    <p:extLst>
      <p:ext uri="{BB962C8B-B14F-4D97-AF65-F5344CB8AC3E}">
        <p14:creationId xmlns:p14="http://schemas.microsoft.com/office/powerpoint/2010/main" val="2574953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817704B8-42B1-4E43-9434-D4F3BF180F4C}" type="slidenum">
              <a:rPr lang="hr-HR" smtClean="0"/>
              <a:t>16</a:t>
            </a:fld>
            <a:endParaRPr lang="hr-HR"/>
          </a:p>
        </p:txBody>
      </p:sp>
    </p:spTree>
    <p:extLst>
      <p:ext uri="{BB962C8B-B14F-4D97-AF65-F5344CB8AC3E}">
        <p14:creationId xmlns:p14="http://schemas.microsoft.com/office/powerpoint/2010/main" val="812269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Karta prikazuje mjesta koja imaju mjerenja </a:t>
            </a:r>
            <a:r>
              <a:rPr lang="hr-HR" dirty="0" err="1"/>
              <a:t>max</a:t>
            </a:r>
            <a:r>
              <a:rPr lang="hr-HR" dirty="0"/>
              <a:t>. temperature zraka za period koji smo odabrali. Ako otvorite legendu vidite boje u ljestvici koje odgovaraju mogućim vrijednostima podataka za taj tip podataka.</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17</a:t>
            </a:fld>
            <a:endParaRPr lang="hr-HR"/>
          </a:p>
        </p:txBody>
      </p:sp>
    </p:spTree>
    <p:extLst>
      <p:ext uri="{BB962C8B-B14F-4D97-AF65-F5344CB8AC3E}">
        <p14:creationId xmlns:p14="http://schemas.microsoft.com/office/powerpoint/2010/main" val="3138659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Klikom na određenu lokaciju (kružić) dobijete grafikon, tu možete odrediti period za koji želite mjerenja, možete zumirati grafikon ili zadati da ga baza zapamti ukoliko želite usporedbu sa 2 mjerna mjesta. Tada odaberete drugu postaju, ponovite postupak</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18</a:t>
            </a:fld>
            <a:endParaRPr lang="hr-HR"/>
          </a:p>
        </p:txBody>
      </p:sp>
    </p:spTree>
    <p:extLst>
      <p:ext uri="{BB962C8B-B14F-4D97-AF65-F5344CB8AC3E}">
        <p14:creationId xmlns:p14="http://schemas.microsoft.com/office/powerpoint/2010/main" val="2269681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Klikom na plot </a:t>
            </a:r>
            <a:r>
              <a:rPr lang="hr-HR" dirty="0" err="1"/>
              <a:t>all</a:t>
            </a:r>
            <a:r>
              <a:rPr lang="hr-HR" dirty="0"/>
              <a:t> dobijete usporedne grafikone, također možete zadati od koje vrijednosti će vam ići podatci na X i Y osi (apscisi i ordinati). Možete odabrati hoćete li da vam podatci budu na jednom grafikonu ili zasebni (na jednom=single line; svaki zasebno= </a:t>
            </a:r>
            <a:r>
              <a:rPr lang="hr-HR" dirty="0" err="1"/>
              <a:t>stacked</a:t>
            </a:r>
            <a:r>
              <a:rPr lang="hr-HR" dirty="0"/>
              <a:t>)</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19</a:t>
            </a:fld>
            <a:endParaRPr lang="hr-HR"/>
          </a:p>
        </p:txBody>
      </p:sp>
    </p:spTree>
    <p:extLst>
      <p:ext uri="{BB962C8B-B14F-4D97-AF65-F5344CB8AC3E}">
        <p14:creationId xmlns:p14="http://schemas.microsoft.com/office/powerpoint/2010/main" val="79696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Moje ime je Marina Nemet, dolazim iz Virovitice, a radim u 2 škole. U jednoj srednjoj gdje predajem frizerima i kozmetičarima stručne predmete i u OŠ V. Nazor Virovitica kao učiteljica kemije punih 11 godina, a globe učiteljica sam od 2012.  Kako sam već rekla pričat ću vam o unosu podataka u GLOBE bazu i o vizualizaciji istih</a:t>
            </a:r>
          </a:p>
          <a:p>
            <a:endParaRPr lang="hr-HR" dirty="0"/>
          </a:p>
        </p:txBody>
      </p:sp>
      <p:sp>
        <p:nvSpPr>
          <p:cNvPr id="4" name="Rezervirano mjesto broja slajda 3"/>
          <p:cNvSpPr>
            <a:spLocks noGrp="1"/>
          </p:cNvSpPr>
          <p:nvPr>
            <p:ph type="sldNum" sz="quarter" idx="5"/>
          </p:nvPr>
        </p:nvSpPr>
        <p:spPr/>
        <p:txBody>
          <a:bodyPr/>
          <a:lstStyle/>
          <a:p>
            <a:fld id="{817704B8-42B1-4E43-9434-D4F3BF180F4C}" type="slidenum">
              <a:rPr lang="hr-HR" smtClean="0"/>
              <a:t>2</a:t>
            </a:fld>
            <a:endParaRPr lang="hr-HR"/>
          </a:p>
        </p:txBody>
      </p:sp>
    </p:spTree>
    <p:extLst>
      <p:ext uri="{BB962C8B-B14F-4D97-AF65-F5344CB8AC3E}">
        <p14:creationId xmlns:p14="http://schemas.microsoft.com/office/powerpoint/2010/main" val="2680130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Podatke možete vidjeti i tablično, a možete ih i prebaciti u .</a:t>
            </a:r>
            <a:r>
              <a:rPr lang="hr-HR" dirty="0" err="1"/>
              <a:t>csv</a:t>
            </a:r>
            <a:r>
              <a:rPr lang="hr-HR" dirty="0"/>
              <a:t> datoteku</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20</a:t>
            </a:fld>
            <a:endParaRPr lang="hr-HR"/>
          </a:p>
        </p:txBody>
      </p:sp>
    </p:spTree>
    <p:extLst>
      <p:ext uri="{BB962C8B-B14F-4D97-AF65-F5344CB8AC3E}">
        <p14:creationId xmlns:p14="http://schemas.microsoft.com/office/powerpoint/2010/main" val="1867642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Grafikon može biti i stupčasti </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21</a:t>
            </a:fld>
            <a:endParaRPr lang="hr-HR"/>
          </a:p>
        </p:txBody>
      </p:sp>
    </p:spTree>
    <p:extLst>
      <p:ext uri="{BB962C8B-B14F-4D97-AF65-F5344CB8AC3E}">
        <p14:creationId xmlns:p14="http://schemas.microsoft.com/office/powerpoint/2010/main" val="649004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Filter je mjesto na kojem precizirate koji podaci su prikazani na karti. Kartu možete ograničiti samo za prikaz podataka na određenom mjestu, birate zemlju ili filtrirajte prema određenoj školi,  partneru i sl.</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22</a:t>
            </a:fld>
            <a:endParaRPr lang="hr-HR"/>
          </a:p>
        </p:txBody>
      </p:sp>
    </p:spTree>
    <p:extLst>
      <p:ext uri="{BB962C8B-B14F-4D97-AF65-F5344CB8AC3E}">
        <p14:creationId xmlns:p14="http://schemas.microsoft.com/office/powerpoint/2010/main" val="11674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Podatke koje ste našli možete podijeliti s drugima: 1. morate bili ulogirani, 2. podatci prvo moraju biti dodani u ikonama protokola i klikom na </a:t>
            </a:r>
            <a:r>
              <a:rPr lang="hr-HR" dirty="0" err="1"/>
              <a:t>share</a:t>
            </a:r>
            <a:r>
              <a:rPr lang="hr-HR" dirty="0"/>
              <a:t> pojavi vam se poveznica za odabrane podatke</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23</a:t>
            </a:fld>
            <a:endParaRPr lang="hr-HR"/>
          </a:p>
        </p:txBody>
      </p:sp>
    </p:spTree>
    <p:extLst>
      <p:ext uri="{BB962C8B-B14F-4D97-AF65-F5344CB8AC3E}">
        <p14:creationId xmlns:p14="http://schemas.microsoft.com/office/powerpoint/2010/main" val="2982634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Odabrane filtre možete i spremiti, klikom na ikonu LOAD pokazuju vam se spremljene poveznice</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24</a:t>
            </a:fld>
            <a:endParaRPr lang="hr-HR"/>
          </a:p>
        </p:txBody>
      </p:sp>
    </p:spTree>
    <p:extLst>
      <p:ext uri="{BB962C8B-B14F-4D97-AF65-F5344CB8AC3E}">
        <p14:creationId xmlns:p14="http://schemas.microsoft.com/office/powerpoint/2010/main" val="2437372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Na temelju viđenog pokušajte riješiti ova 2 zadatka </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25</a:t>
            </a:fld>
            <a:endParaRPr lang="hr-HR"/>
          </a:p>
        </p:txBody>
      </p:sp>
    </p:spTree>
    <p:extLst>
      <p:ext uri="{BB962C8B-B14F-4D97-AF65-F5344CB8AC3E}">
        <p14:creationId xmlns:p14="http://schemas.microsoft.com/office/powerpoint/2010/main" val="158864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Ukoliko imate pitanja ili neku ideju slobodno recite ili pišite u chat. Pokušajte definirati svoju postaju, upisati neki podatak, pretražiti bazu i budite slobodni pitati što god vas zanima</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26</a:t>
            </a:fld>
            <a:endParaRPr lang="hr-HR"/>
          </a:p>
        </p:txBody>
      </p:sp>
    </p:spTree>
    <p:extLst>
      <p:ext uri="{BB962C8B-B14F-4D97-AF65-F5344CB8AC3E}">
        <p14:creationId xmlns:p14="http://schemas.microsoft.com/office/powerpoint/2010/main" val="2014211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Hvala </a:t>
            </a:r>
            <a:r>
              <a:rPr lang="hr-HR"/>
              <a:t>na pažnji! </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27</a:t>
            </a:fld>
            <a:endParaRPr lang="hr-HR"/>
          </a:p>
        </p:txBody>
      </p:sp>
    </p:spTree>
    <p:extLst>
      <p:ext uri="{BB962C8B-B14F-4D97-AF65-F5344CB8AC3E}">
        <p14:creationId xmlns:p14="http://schemas.microsoft.com/office/powerpoint/2010/main" val="206861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Prije prvog slanja podataka iz pojedine grupe mjerenja ili protokola potrebno je prijaviti i opisati položaj i izgled mjernog mjesta (</a:t>
            </a:r>
            <a:r>
              <a:rPr lang="hr-HR" dirty="0" err="1"/>
              <a:t>define</a:t>
            </a:r>
            <a:r>
              <a:rPr lang="hr-HR" dirty="0"/>
              <a:t> </a:t>
            </a:r>
            <a:r>
              <a:rPr lang="hr-HR" dirty="0" err="1"/>
              <a:t>your</a:t>
            </a:r>
            <a:r>
              <a:rPr lang="hr-HR" dirty="0"/>
              <a:t> </a:t>
            </a:r>
            <a:r>
              <a:rPr lang="hr-HR" dirty="0" err="1"/>
              <a:t>study</a:t>
            </a:r>
            <a:r>
              <a:rPr lang="hr-HR" dirty="0"/>
              <a:t> site </a:t>
            </a:r>
            <a:r>
              <a:rPr lang="hr-HR" dirty="0" err="1"/>
              <a:t>location</a:t>
            </a:r>
            <a:r>
              <a:rPr lang="hr-HR" dirty="0"/>
              <a:t>), treba navesti njegove geografske koordinate. Ukoliko se nešto promijeni ( izraste drvo, izgradi se </a:t>
            </a:r>
            <a:r>
              <a:rPr lang="hr-HR" dirty="0" err="1"/>
              <a:t>objekat</a:t>
            </a:r>
            <a:r>
              <a:rPr lang="hr-HR" dirty="0"/>
              <a:t> u blizini, promijenimo ili </a:t>
            </a:r>
            <a:r>
              <a:rPr lang="hr-HR" dirty="0" err="1"/>
              <a:t>obojamo</a:t>
            </a:r>
            <a:r>
              <a:rPr lang="hr-HR" dirty="0"/>
              <a:t> ogradu) potrebno je sve promjene prijaviti (</a:t>
            </a:r>
            <a:r>
              <a:rPr lang="hr-HR" dirty="0" err="1"/>
              <a:t>Edit</a:t>
            </a:r>
            <a:r>
              <a:rPr lang="hr-HR" dirty="0"/>
              <a:t> </a:t>
            </a:r>
            <a:r>
              <a:rPr lang="hr-HR" dirty="0" err="1"/>
              <a:t>your</a:t>
            </a:r>
            <a:r>
              <a:rPr lang="hr-HR" dirty="0"/>
              <a:t> </a:t>
            </a:r>
            <a:r>
              <a:rPr lang="hr-HR" dirty="0" err="1"/>
              <a:t>Study</a:t>
            </a:r>
            <a:r>
              <a:rPr lang="hr-HR" dirty="0"/>
              <a:t> Site).  S lijeve strane </a:t>
            </a:r>
            <a:r>
              <a:rPr lang="hr-HR" dirty="0" err="1"/>
              <a:t>poklikati</a:t>
            </a:r>
            <a:r>
              <a:rPr lang="hr-HR" dirty="0"/>
              <a:t> što se sve mjeri na toj mjernoj postaju (to se poslije može i dodavati). Sve što ima crvenu zvjezdicu obavezno je za popuniti. I na kraju ne zaboraviti kliknuti na </a:t>
            </a:r>
            <a:r>
              <a:rPr lang="hr-HR" dirty="0" err="1"/>
              <a:t>create</a:t>
            </a:r>
            <a:r>
              <a:rPr lang="hr-HR" dirty="0"/>
              <a:t> site!</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3</a:t>
            </a:fld>
            <a:endParaRPr lang="hr-HR"/>
          </a:p>
        </p:txBody>
      </p:sp>
    </p:spTree>
    <p:extLst>
      <p:ext uri="{BB962C8B-B14F-4D97-AF65-F5344CB8AC3E}">
        <p14:creationId xmlns:p14="http://schemas.microsoft.com/office/powerpoint/2010/main" val="1502734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Ukoliko imamo nekoliko mjernih mjesta za isti protokol (npr. Meteorološku kućicu kraj matične i područne škole ) prijaviti ćemo dva mjerna mjesta. </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4</a:t>
            </a:fld>
            <a:endParaRPr lang="hr-HR"/>
          </a:p>
        </p:txBody>
      </p:sp>
    </p:spTree>
    <p:extLst>
      <p:ext uri="{BB962C8B-B14F-4D97-AF65-F5344CB8AC3E}">
        <p14:creationId xmlns:p14="http://schemas.microsoft.com/office/powerpoint/2010/main" val="392076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Potpuno isti koraci su ukoliko radite pomoću svojih pametnih telefona preko aplikacije GLOBE DATA ENTRY</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5</a:t>
            </a:fld>
            <a:endParaRPr lang="hr-HR"/>
          </a:p>
        </p:txBody>
      </p:sp>
    </p:spTree>
    <p:extLst>
      <p:ext uri="{BB962C8B-B14F-4D97-AF65-F5344CB8AC3E}">
        <p14:creationId xmlns:p14="http://schemas.microsoft.com/office/powerpoint/2010/main" val="3495898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Svoju mjernu postaju uvijek možete urediti ili obrisati </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6</a:t>
            </a:fld>
            <a:endParaRPr lang="hr-HR"/>
          </a:p>
        </p:txBody>
      </p:sp>
    </p:spTree>
    <p:extLst>
      <p:ext uri="{BB962C8B-B14F-4D97-AF65-F5344CB8AC3E}">
        <p14:creationId xmlns:p14="http://schemas.microsoft.com/office/powerpoint/2010/main" val="2696395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Kako bi upisali svoje podatke idete na globe data-data </a:t>
            </a:r>
            <a:r>
              <a:rPr lang="hr-HR" dirty="0" err="1"/>
              <a:t>entry</a:t>
            </a:r>
            <a:r>
              <a:rPr lang="hr-HR" dirty="0"/>
              <a:t>-dana </a:t>
            </a:r>
            <a:r>
              <a:rPr lang="hr-HR" dirty="0" err="1"/>
              <a:t>entry</a:t>
            </a:r>
            <a:r>
              <a:rPr lang="hr-HR" dirty="0"/>
              <a:t> desktop </a:t>
            </a:r>
            <a:r>
              <a:rPr lang="hr-HR" dirty="0" err="1"/>
              <a:t>forms</a:t>
            </a:r>
            <a:r>
              <a:rPr lang="hr-HR" dirty="0"/>
              <a:t> nakon čega će vam se otvoriti stranica s podatcima vaše škole i vašim mjernim postajama. Odaberete koje mjerenje želite upisati (</a:t>
            </a:r>
            <a:r>
              <a:rPr lang="hr-HR" dirty="0" err="1"/>
              <a:t>npr</a:t>
            </a:r>
            <a:r>
              <a:rPr lang="hr-HR" dirty="0"/>
              <a:t> atmosferska mjerenja),  a iza toga novo promatranje/mjerenje</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7</a:t>
            </a:fld>
            <a:endParaRPr lang="hr-HR"/>
          </a:p>
        </p:txBody>
      </p:sp>
    </p:spTree>
    <p:extLst>
      <p:ext uri="{BB962C8B-B14F-4D97-AF65-F5344CB8AC3E}">
        <p14:creationId xmlns:p14="http://schemas.microsoft.com/office/powerpoint/2010/main" val="964562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Otvara vam se ovakav prozor, gore upisujete datum i vrijeme mjerenja prema UTC ( koordinirano svjetsko vrijeme). Često ćemo trebati upisati i tip instrumenta ( pogotovo kod digitalnih instrumenata ili instrumenata koji moraju biti prethodno kalibrirani), njegov identifikacijski broj i slično. Nakon toga otvorit će se stranica za unos odabranih podataka. S lijeve strane imate ikone koje </a:t>
            </a:r>
            <a:r>
              <a:rPr lang="hr-HR" dirty="0" err="1"/>
              <a:t>poklikate</a:t>
            </a:r>
            <a:r>
              <a:rPr lang="hr-HR" dirty="0"/>
              <a:t> kako bi vam se otvorili podatci za upis mjerenja. </a:t>
            </a:r>
            <a:r>
              <a:rPr lang="hr-HR" dirty="0" err="1"/>
              <a:t>Klikate</a:t>
            </a:r>
            <a:r>
              <a:rPr lang="hr-HR" dirty="0"/>
              <a:t> samo ono što vam treba, no uvijek možete i maknuti određeno mjerenje ako ste slučajno kliknuli. Nakon što upišete sve podatke samo kliknete </a:t>
            </a:r>
            <a:r>
              <a:rPr lang="hr-HR" dirty="0" err="1"/>
              <a:t>send</a:t>
            </a:r>
            <a:r>
              <a:rPr lang="hr-HR" dirty="0"/>
              <a:t> data i vaši podatci nalaze se u bazi</a:t>
            </a:r>
          </a:p>
          <a:p>
            <a:endParaRPr lang="hr-HR" dirty="0"/>
          </a:p>
          <a:p>
            <a:endParaRPr lang="hr-HR" dirty="0"/>
          </a:p>
        </p:txBody>
      </p:sp>
      <p:sp>
        <p:nvSpPr>
          <p:cNvPr id="4" name="Rezervirano mjesto broja slajda 3"/>
          <p:cNvSpPr>
            <a:spLocks noGrp="1"/>
          </p:cNvSpPr>
          <p:nvPr>
            <p:ph type="sldNum" sz="quarter" idx="5"/>
          </p:nvPr>
        </p:nvSpPr>
        <p:spPr/>
        <p:txBody>
          <a:bodyPr/>
          <a:lstStyle/>
          <a:p>
            <a:fld id="{817704B8-42B1-4E43-9434-D4F3BF180F4C}" type="slidenum">
              <a:rPr lang="hr-HR" smtClean="0"/>
              <a:t>8</a:t>
            </a:fld>
            <a:endParaRPr lang="hr-HR"/>
          </a:p>
        </p:txBody>
      </p:sp>
    </p:spTree>
    <p:extLst>
      <p:ext uri="{BB962C8B-B14F-4D97-AF65-F5344CB8AC3E}">
        <p14:creationId xmlns:p14="http://schemas.microsoft.com/office/powerpoint/2010/main" val="977908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Ukoliko ste sve dobro napravili treba vam se pojaviti zeleno i smajlić te poruka da su vaši podatci uspješno uneseni, ukoliko nešto niste dobro odradili pojavit će vam se crvena traka sa tužnim smajlićem, ali sustav će vam i izbaciti zbog čega unos podataka nije dobar</a:t>
            </a:r>
          </a:p>
        </p:txBody>
      </p:sp>
      <p:sp>
        <p:nvSpPr>
          <p:cNvPr id="4" name="Rezervirano mjesto broja slajda 3"/>
          <p:cNvSpPr>
            <a:spLocks noGrp="1"/>
          </p:cNvSpPr>
          <p:nvPr>
            <p:ph type="sldNum" sz="quarter" idx="5"/>
          </p:nvPr>
        </p:nvSpPr>
        <p:spPr/>
        <p:txBody>
          <a:bodyPr/>
          <a:lstStyle/>
          <a:p>
            <a:fld id="{817704B8-42B1-4E43-9434-D4F3BF180F4C}" type="slidenum">
              <a:rPr lang="hr-HR" smtClean="0"/>
              <a:t>9</a:t>
            </a:fld>
            <a:endParaRPr lang="hr-HR"/>
          </a:p>
        </p:txBody>
      </p:sp>
    </p:spTree>
    <p:extLst>
      <p:ext uri="{BB962C8B-B14F-4D97-AF65-F5344CB8AC3E}">
        <p14:creationId xmlns:p14="http://schemas.microsoft.com/office/powerpoint/2010/main" val="4104602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7E8896-749C-45CB-96A4-99175774636C}"/>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6DE06E88-247E-430E-9170-2032B1F76B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ECA01C50-B38B-4F47-B5B2-190DD92D64E6}"/>
              </a:ext>
            </a:extLst>
          </p:cNvPr>
          <p:cNvSpPr>
            <a:spLocks noGrp="1"/>
          </p:cNvSpPr>
          <p:nvPr>
            <p:ph type="dt" sz="half" idx="10"/>
          </p:nvPr>
        </p:nvSpPr>
        <p:spPr/>
        <p:txBody>
          <a:bodyPr/>
          <a:lstStyle/>
          <a:p>
            <a:fld id="{DF3C75FA-F96F-4864-9C18-2934D453EA5A}" type="datetimeFigureOut">
              <a:rPr lang="hr-HR" smtClean="0"/>
              <a:t>8.4.2021.</a:t>
            </a:fld>
            <a:endParaRPr lang="hr-HR"/>
          </a:p>
        </p:txBody>
      </p:sp>
      <p:sp>
        <p:nvSpPr>
          <p:cNvPr id="5" name="Rezervirano mjesto podnožja 4">
            <a:extLst>
              <a:ext uri="{FF2B5EF4-FFF2-40B4-BE49-F238E27FC236}">
                <a16:creationId xmlns:a16="http://schemas.microsoft.com/office/drawing/2014/main" id="{BCAE8751-8339-4772-863F-21B8076811E7}"/>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1A7EEA6E-CF39-43C3-B8CF-487FE8743227}"/>
              </a:ext>
            </a:extLst>
          </p:cNvPr>
          <p:cNvSpPr>
            <a:spLocks noGrp="1"/>
          </p:cNvSpPr>
          <p:nvPr>
            <p:ph type="sldNum" sz="quarter" idx="12"/>
          </p:nvPr>
        </p:nvSpPr>
        <p:spPr/>
        <p:txBody>
          <a:bodyPr/>
          <a:lstStyle/>
          <a:p>
            <a:fld id="{2A297D03-2735-4ECF-9498-1CCBF855F43F}" type="slidenum">
              <a:rPr lang="hr-HR" smtClean="0"/>
              <a:t>‹#›</a:t>
            </a:fld>
            <a:endParaRPr lang="hr-HR"/>
          </a:p>
        </p:txBody>
      </p:sp>
    </p:spTree>
    <p:extLst>
      <p:ext uri="{BB962C8B-B14F-4D97-AF65-F5344CB8AC3E}">
        <p14:creationId xmlns:p14="http://schemas.microsoft.com/office/powerpoint/2010/main" val="2786715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55222F-4390-487D-A8E1-54F228AE2C96}"/>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2CE37628-B248-4FF8-9146-3AE016B48865}"/>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3110F9A3-108D-407C-89CC-07D4469D237D}"/>
              </a:ext>
            </a:extLst>
          </p:cNvPr>
          <p:cNvSpPr>
            <a:spLocks noGrp="1"/>
          </p:cNvSpPr>
          <p:nvPr>
            <p:ph type="dt" sz="half" idx="10"/>
          </p:nvPr>
        </p:nvSpPr>
        <p:spPr/>
        <p:txBody>
          <a:bodyPr/>
          <a:lstStyle/>
          <a:p>
            <a:fld id="{DF3C75FA-F96F-4864-9C18-2934D453EA5A}" type="datetimeFigureOut">
              <a:rPr lang="hr-HR" smtClean="0"/>
              <a:t>8.4.2021.</a:t>
            </a:fld>
            <a:endParaRPr lang="hr-HR"/>
          </a:p>
        </p:txBody>
      </p:sp>
      <p:sp>
        <p:nvSpPr>
          <p:cNvPr id="5" name="Rezervirano mjesto podnožja 4">
            <a:extLst>
              <a:ext uri="{FF2B5EF4-FFF2-40B4-BE49-F238E27FC236}">
                <a16:creationId xmlns:a16="http://schemas.microsoft.com/office/drawing/2014/main" id="{D70F344C-BE80-456C-863A-FBC5AE0C7AC3}"/>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DAEF68F9-05E2-47ED-B967-6BCBF8F6E93D}"/>
              </a:ext>
            </a:extLst>
          </p:cNvPr>
          <p:cNvSpPr>
            <a:spLocks noGrp="1"/>
          </p:cNvSpPr>
          <p:nvPr>
            <p:ph type="sldNum" sz="quarter" idx="12"/>
          </p:nvPr>
        </p:nvSpPr>
        <p:spPr/>
        <p:txBody>
          <a:bodyPr/>
          <a:lstStyle/>
          <a:p>
            <a:fld id="{2A297D03-2735-4ECF-9498-1CCBF855F43F}" type="slidenum">
              <a:rPr lang="hr-HR" smtClean="0"/>
              <a:t>‹#›</a:t>
            </a:fld>
            <a:endParaRPr lang="hr-HR"/>
          </a:p>
        </p:txBody>
      </p:sp>
    </p:spTree>
    <p:extLst>
      <p:ext uri="{BB962C8B-B14F-4D97-AF65-F5344CB8AC3E}">
        <p14:creationId xmlns:p14="http://schemas.microsoft.com/office/powerpoint/2010/main" val="2083143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0EB52448-B1D5-4167-A215-C00E253D92B2}"/>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092919DC-78B8-4631-9A52-04046A7B1B00}"/>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DEA3C74B-B325-44C5-A9C7-78CB8D95F191}"/>
              </a:ext>
            </a:extLst>
          </p:cNvPr>
          <p:cNvSpPr>
            <a:spLocks noGrp="1"/>
          </p:cNvSpPr>
          <p:nvPr>
            <p:ph type="dt" sz="half" idx="10"/>
          </p:nvPr>
        </p:nvSpPr>
        <p:spPr/>
        <p:txBody>
          <a:bodyPr/>
          <a:lstStyle/>
          <a:p>
            <a:fld id="{DF3C75FA-F96F-4864-9C18-2934D453EA5A}" type="datetimeFigureOut">
              <a:rPr lang="hr-HR" smtClean="0"/>
              <a:t>8.4.2021.</a:t>
            </a:fld>
            <a:endParaRPr lang="hr-HR"/>
          </a:p>
        </p:txBody>
      </p:sp>
      <p:sp>
        <p:nvSpPr>
          <p:cNvPr id="5" name="Rezervirano mjesto podnožja 4">
            <a:extLst>
              <a:ext uri="{FF2B5EF4-FFF2-40B4-BE49-F238E27FC236}">
                <a16:creationId xmlns:a16="http://schemas.microsoft.com/office/drawing/2014/main" id="{8A9BF019-C4C4-4D43-9574-FCBB8D394F58}"/>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16328500-0C81-4F4D-AE31-5060690F2F05}"/>
              </a:ext>
            </a:extLst>
          </p:cNvPr>
          <p:cNvSpPr>
            <a:spLocks noGrp="1"/>
          </p:cNvSpPr>
          <p:nvPr>
            <p:ph type="sldNum" sz="quarter" idx="12"/>
          </p:nvPr>
        </p:nvSpPr>
        <p:spPr/>
        <p:txBody>
          <a:bodyPr/>
          <a:lstStyle/>
          <a:p>
            <a:fld id="{2A297D03-2735-4ECF-9498-1CCBF855F43F}" type="slidenum">
              <a:rPr lang="hr-HR" smtClean="0"/>
              <a:t>‹#›</a:t>
            </a:fld>
            <a:endParaRPr lang="hr-HR"/>
          </a:p>
        </p:txBody>
      </p:sp>
    </p:spTree>
    <p:extLst>
      <p:ext uri="{BB962C8B-B14F-4D97-AF65-F5344CB8AC3E}">
        <p14:creationId xmlns:p14="http://schemas.microsoft.com/office/powerpoint/2010/main" val="296505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B313E9-A1A9-44EB-8A30-ECDB9607154D}"/>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E1B6B482-1523-4A8E-81E7-A5188690F8DA}"/>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A0167C66-1216-4436-B2E2-FC4EF11EB8D2}"/>
              </a:ext>
            </a:extLst>
          </p:cNvPr>
          <p:cNvSpPr>
            <a:spLocks noGrp="1"/>
          </p:cNvSpPr>
          <p:nvPr>
            <p:ph type="dt" sz="half" idx="10"/>
          </p:nvPr>
        </p:nvSpPr>
        <p:spPr/>
        <p:txBody>
          <a:bodyPr/>
          <a:lstStyle/>
          <a:p>
            <a:fld id="{DF3C75FA-F96F-4864-9C18-2934D453EA5A}" type="datetimeFigureOut">
              <a:rPr lang="hr-HR" smtClean="0"/>
              <a:t>8.4.2021.</a:t>
            </a:fld>
            <a:endParaRPr lang="hr-HR"/>
          </a:p>
        </p:txBody>
      </p:sp>
      <p:sp>
        <p:nvSpPr>
          <p:cNvPr id="5" name="Rezervirano mjesto podnožja 4">
            <a:extLst>
              <a:ext uri="{FF2B5EF4-FFF2-40B4-BE49-F238E27FC236}">
                <a16:creationId xmlns:a16="http://schemas.microsoft.com/office/drawing/2014/main" id="{8CF78AAB-079F-40E8-B47A-CBAE50616806}"/>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D313EC9F-C087-4F03-BB7B-CE35EF16104C}"/>
              </a:ext>
            </a:extLst>
          </p:cNvPr>
          <p:cNvSpPr>
            <a:spLocks noGrp="1"/>
          </p:cNvSpPr>
          <p:nvPr>
            <p:ph type="sldNum" sz="quarter" idx="12"/>
          </p:nvPr>
        </p:nvSpPr>
        <p:spPr/>
        <p:txBody>
          <a:bodyPr/>
          <a:lstStyle/>
          <a:p>
            <a:fld id="{2A297D03-2735-4ECF-9498-1CCBF855F43F}" type="slidenum">
              <a:rPr lang="hr-HR" smtClean="0"/>
              <a:t>‹#›</a:t>
            </a:fld>
            <a:endParaRPr lang="hr-HR"/>
          </a:p>
        </p:txBody>
      </p:sp>
    </p:spTree>
    <p:extLst>
      <p:ext uri="{BB962C8B-B14F-4D97-AF65-F5344CB8AC3E}">
        <p14:creationId xmlns:p14="http://schemas.microsoft.com/office/powerpoint/2010/main" val="3158891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890967-A674-4A36-B30B-4DD4C5F3AF3C}"/>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59D16D23-F094-41FC-AA2E-10939E02D5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id="{9E9453A3-CC75-4A28-87CD-C2B29F6F0D03}"/>
              </a:ext>
            </a:extLst>
          </p:cNvPr>
          <p:cNvSpPr>
            <a:spLocks noGrp="1"/>
          </p:cNvSpPr>
          <p:nvPr>
            <p:ph type="dt" sz="half" idx="10"/>
          </p:nvPr>
        </p:nvSpPr>
        <p:spPr/>
        <p:txBody>
          <a:bodyPr/>
          <a:lstStyle/>
          <a:p>
            <a:fld id="{DF3C75FA-F96F-4864-9C18-2934D453EA5A}" type="datetimeFigureOut">
              <a:rPr lang="hr-HR" smtClean="0"/>
              <a:t>8.4.2021.</a:t>
            </a:fld>
            <a:endParaRPr lang="hr-HR"/>
          </a:p>
        </p:txBody>
      </p:sp>
      <p:sp>
        <p:nvSpPr>
          <p:cNvPr id="5" name="Rezervirano mjesto podnožja 4">
            <a:extLst>
              <a:ext uri="{FF2B5EF4-FFF2-40B4-BE49-F238E27FC236}">
                <a16:creationId xmlns:a16="http://schemas.microsoft.com/office/drawing/2014/main" id="{6CE703FB-3CAD-48D3-BA83-D64A9F2AAF4A}"/>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0B4CB882-E3F0-427E-AC3A-D171283CCC56}"/>
              </a:ext>
            </a:extLst>
          </p:cNvPr>
          <p:cNvSpPr>
            <a:spLocks noGrp="1"/>
          </p:cNvSpPr>
          <p:nvPr>
            <p:ph type="sldNum" sz="quarter" idx="12"/>
          </p:nvPr>
        </p:nvSpPr>
        <p:spPr/>
        <p:txBody>
          <a:bodyPr/>
          <a:lstStyle/>
          <a:p>
            <a:fld id="{2A297D03-2735-4ECF-9498-1CCBF855F43F}" type="slidenum">
              <a:rPr lang="hr-HR" smtClean="0"/>
              <a:t>‹#›</a:t>
            </a:fld>
            <a:endParaRPr lang="hr-HR"/>
          </a:p>
        </p:txBody>
      </p:sp>
    </p:spTree>
    <p:extLst>
      <p:ext uri="{BB962C8B-B14F-4D97-AF65-F5344CB8AC3E}">
        <p14:creationId xmlns:p14="http://schemas.microsoft.com/office/powerpoint/2010/main" val="216145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08C376D-9BD6-4AE5-ADC9-79952D6ABC6C}"/>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9D5A622B-DC11-48F8-B99E-CAB18CB9BA14}"/>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sadržaja 3">
            <a:extLst>
              <a:ext uri="{FF2B5EF4-FFF2-40B4-BE49-F238E27FC236}">
                <a16:creationId xmlns:a16="http://schemas.microsoft.com/office/drawing/2014/main" id="{6866C9AA-8917-45C9-8DAE-1AAAF6C4E87B}"/>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datuma 4">
            <a:extLst>
              <a:ext uri="{FF2B5EF4-FFF2-40B4-BE49-F238E27FC236}">
                <a16:creationId xmlns:a16="http://schemas.microsoft.com/office/drawing/2014/main" id="{47B3BD93-0401-44A6-A805-6167FAA3EC81}"/>
              </a:ext>
            </a:extLst>
          </p:cNvPr>
          <p:cNvSpPr>
            <a:spLocks noGrp="1"/>
          </p:cNvSpPr>
          <p:nvPr>
            <p:ph type="dt" sz="half" idx="10"/>
          </p:nvPr>
        </p:nvSpPr>
        <p:spPr/>
        <p:txBody>
          <a:bodyPr/>
          <a:lstStyle/>
          <a:p>
            <a:fld id="{DF3C75FA-F96F-4864-9C18-2934D453EA5A}" type="datetimeFigureOut">
              <a:rPr lang="hr-HR" smtClean="0"/>
              <a:t>8.4.2021.</a:t>
            </a:fld>
            <a:endParaRPr lang="hr-HR"/>
          </a:p>
        </p:txBody>
      </p:sp>
      <p:sp>
        <p:nvSpPr>
          <p:cNvPr id="6" name="Rezervirano mjesto podnožja 5">
            <a:extLst>
              <a:ext uri="{FF2B5EF4-FFF2-40B4-BE49-F238E27FC236}">
                <a16:creationId xmlns:a16="http://schemas.microsoft.com/office/drawing/2014/main" id="{9D3403F8-30ED-4E41-8F32-D8FA29174B50}"/>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1E7EB148-C274-457E-8400-FF8155EDA8B0}"/>
              </a:ext>
            </a:extLst>
          </p:cNvPr>
          <p:cNvSpPr>
            <a:spLocks noGrp="1"/>
          </p:cNvSpPr>
          <p:nvPr>
            <p:ph type="sldNum" sz="quarter" idx="12"/>
          </p:nvPr>
        </p:nvSpPr>
        <p:spPr/>
        <p:txBody>
          <a:bodyPr/>
          <a:lstStyle/>
          <a:p>
            <a:fld id="{2A297D03-2735-4ECF-9498-1CCBF855F43F}" type="slidenum">
              <a:rPr lang="hr-HR" smtClean="0"/>
              <a:t>‹#›</a:t>
            </a:fld>
            <a:endParaRPr lang="hr-HR"/>
          </a:p>
        </p:txBody>
      </p:sp>
    </p:spTree>
    <p:extLst>
      <p:ext uri="{BB962C8B-B14F-4D97-AF65-F5344CB8AC3E}">
        <p14:creationId xmlns:p14="http://schemas.microsoft.com/office/powerpoint/2010/main" val="203636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09F1B5-DDF1-4964-A4E5-2CA036881079}"/>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CBB8CB63-5FE4-48B6-8CC5-5581DEDE3D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id="{BC9CF042-6AA2-4286-8622-1296842039D9}"/>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teksta 4">
            <a:extLst>
              <a:ext uri="{FF2B5EF4-FFF2-40B4-BE49-F238E27FC236}">
                <a16:creationId xmlns:a16="http://schemas.microsoft.com/office/drawing/2014/main" id="{D822F1F9-C109-432F-A1AD-CF6C3D5283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id="{40CB1BF3-B4C0-4435-80D5-AA9EA1CBA4C1}"/>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7" name="Rezervirano mjesto datuma 6">
            <a:extLst>
              <a:ext uri="{FF2B5EF4-FFF2-40B4-BE49-F238E27FC236}">
                <a16:creationId xmlns:a16="http://schemas.microsoft.com/office/drawing/2014/main" id="{7EF8352F-27F8-4284-AC94-AE887F2234BE}"/>
              </a:ext>
            </a:extLst>
          </p:cNvPr>
          <p:cNvSpPr>
            <a:spLocks noGrp="1"/>
          </p:cNvSpPr>
          <p:nvPr>
            <p:ph type="dt" sz="half" idx="10"/>
          </p:nvPr>
        </p:nvSpPr>
        <p:spPr/>
        <p:txBody>
          <a:bodyPr/>
          <a:lstStyle/>
          <a:p>
            <a:fld id="{DF3C75FA-F96F-4864-9C18-2934D453EA5A}" type="datetimeFigureOut">
              <a:rPr lang="hr-HR" smtClean="0"/>
              <a:t>8.4.2021.</a:t>
            </a:fld>
            <a:endParaRPr lang="hr-HR"/>
          </a:p>
        </p:txBody>
      </p:sp>
      <p:sp>
        <p:nvSpPr>
          <p:cNvPr id="8" name="Rezervirano mjesto podnožja 7">
            <a:extLst>
              <a:ext uri="{FF2B5EF4-FFF2-40B4-BE49-F238E27FC236}">
                <a16:creationId xmlns:a16="http://schemas.microsoft.com/office/drawing/2014/main" id="{F7A51D46-DCDA-42C8-82F1-8DB978B05FA8}"/>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F4846958-4350-41B7-A89B-AFE381A278C4}"/>
              </a:ext>
            </a:extLst>
          </p:cNvPr>
          <p:cNvSpPr>
            <a:spLocks noGrp="1"/>
          </p:cNvSpPr>
          <p:nvPr>
            <p:ph type="sldNum" sz="quarter" idx="12"/>
          </p:nvPr>
        </p:nvSpPr>
        <p:spPr/>
        <p:txBody>
          <a:bodyPr/>
          <a:lstStyle/>
          <a:p>
            <a:fld id="{2A297D03-2735-4ECF-9498-1CCBF855F43F}" type="slidenum">
              <a:rPr lang="hr-HR" smtClean="0"/>
              <a:t>‹#›</a:t>
            </a:fld>
            <a:endParaRPr lang="hr-HR"/>
          </a:p>
        </p:txBody>
      </p:sp>
    </p:spTree>
    <p:extLst>
      <p:ext uri="{BB962C8B-B14F-4D97-AF65-F5344CB8AC3E}">
        <p14:creationId xmlns:p14="http://schemas.microsoft.com/office/powerpoint/2010/main" val="30997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54A4AEE-3AD3-4ECD-A4E0-2E74AEC298E2}"/>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A210A743-2E0A-4A87-8D1F-5420A34F8EAA}"/>
              </a:ext>
            </a:extLst>
          </p:cNvPr>
          <p:cNvSpPr>
            <a:spLocks noGrp="1"/>
          </p:cNvSpPr>
          <p:nvPr>
            <p:ph type="dt" sz="half" idx="10"/>
          </p:nvPr>
        </p:nvSpPr>
        <p:spPr/>
        <p:txBody>
          <a:bodyPr/>
          <a:lstStyle/>
          <a:p>
            <a:fld id="{DF3C75FA-F96F-4864-9C18-2934D453EA5A}" type="datetimeFigureOut">
              <a:rPr lang="hr-HR" smtClean="0"/>
              <a:t>8.4.2021.</a:t>
            </a:fld>
            <a:endParaRPr lang="hr-HR"/>
          </a:p>
        </p:txBody>
      </p:sp>
      <p:sp>
        <p:nvSpPr>
          <p:cNvPr id="4" name="Rezervirano mjesto podnožja 3">
            <a:extLst>
              <a:ext uri="{FF2B5EF4-FFF2-40B4-BE49-F238E27FC236}">
                <a16:creationId xmlns:a16="http://schemas.microsoft.com/office/drawing/2014/main" id="{B1EC5E13-D605-420E-8256-AAA8D35648FD}"/>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3E114256-2D58-425A-BA11-927470F53D43}"/>
              </a:ext>
            </a:extLst>
          </p:cNvPr>
          <p:cNvSpPr>
            <a:spLocks noGrp="1"/>
          </p:cNvSpPr>
          <p:nvPr>
            <p:ph type="sldNum" sz="quarter" idx="12"/>
          </p:nvPr>
        </p:nvSpPr>
        <p:spPr/>
        <p:txBody>
          <a:bodyPr/>
          <a:lstStyle/>
          <a:p>
            <a:fld id="{2A297D03-2735-4ECF-9498-1CCBF855F43F}" type="slidenum">
              <a:rPr lang="hr-HR" smtClean="0"/>
              <a:t>‹#›</a:t>
            </a:fld>
            <a:endParaRPr lang="hr-HR"/>
          </a:p>
        </p:txBody>
      </p:sp>
    </p:spTree>
    <p:extLst>
      <p:ext uri="{BB962C8B-B14F-4D97-AF65-F5344CB8AC3E}">
        <p14:creationId xmlns:p14="http://schemas.microsoft.com/office/powerpoint/2010/main" val="3897047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14876F88-27F8-4116-9C4F-DE243F891900}"/>
              </a:ext>
            </a:extLst>
          </p:cNvPr>
          <p:cNvSpPr>
            <a:spLocks noGrp="1"/>
          </p:cNvSpPr>
          <p:nvPr>
            <p:ph type="dt" sz="half" idx="10"/>
          </p:nvPr>
        </p:nvSpPr>
        <p:spPr/>
        <p:txBody>
          <a:bodyPr/>
          <a:lstStyle/>
          <a:p>
            <a:fld id="{DF3C75FA-F96F-4864-9C18-2934D453EA5A}" type="datetimeFigureOut">
              <a:rPr lang="hr-HR" smtClean="0"/>
              <a:t>8.4.2021.</a:t>
            </a:fld>
            <a:endParaRPr lang="hr-HR"/>
          </a:p>
        </p:txBody>
      </p:sp>
      <p:sp>
        <p:nvSpPr>
          <p:cNvPr id="3" name="Rezervirano mjesto podnožja 2">
            <a:extLst>
              <a:ext uri="{FF2B5EF4-FFF2-40B4-BE49-F238E27FC236}">
                <a16:creationId xmlns:a16="http://schemas.microsoft.com/office/drawing/2014/main" id="{0F4DF52E-B819-4A1F-B2D1-568268CD1E87}"/>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929C129B-B23B-4878-9D72-A441EEFD8797}"/>
              </a:ext>
            </a:extLst>
          </p:cNvPr>
          <p:cNvSpPr>
            <a:spLocks noGrp="1"/>
          </p:cNvSpPr>
          <p:nvPr>
            <p:ph type="sldNum" sz="quarter" idx="12"/>
          </p:nvPr>
        </p:nvSpPr>
        <p:spPr/>
        <p:txBody>
          <a:bodyPr/>
          <a:lstStyle/>
          <a:p>
            <a:fld id="{2A297D03-2735-4ECF-9498-1CCBF855F43F}" type="slidenum">
              <a:rPr lang="hr-HR" smtClean="0"/>
              <a:t>‹#›</a:t>
            </a:fld>
            <a:endParaRPr lang="hr-HR"/>
          </a:p>
        </p:txBody>
      </p:sp>
    </p:spTree>
    <p:extLst>
      <p:ext uri="{BB962C8B-B14F-4D97-AF65-F5344CB8AC3E}">
        <p14:creationId xmlns:p14="http://schemas.microsoft.com/office/powerpoint/2010/main" val="1633113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9C4996C-94A1-46D3-A7DE-8BDBA81CF0BF}"/>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F3111F46-09B4-410A-B038-A0C8EE5C28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teksta 3">
            <a:extLst>
              <a:ext uri="{FF2B5EF4-FFF2-40B4-BE49-F238E27FC236}">
                <a16:creationId xmlns:a16="http://schemas.microsoft.com/office/drawing/2014/main" id="{E5699E19-235E-4F4A-BEF7-2E2A41C87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97E2B382-186F-4B2F-A141-E7955212B4F3}"/>
              </a:ext>
            </a:extLst>
          </p:cNvPr>
          <p:cNvSpPr>
            <a:spLocks noGrp="1"/>
          </p:cNvSpPr>
          <p:nvPr>
            <p:ph type="dt" sz="half" idx="10"/>
          </p:nvPr>
        </p:nvSpPr>
        <p:spPr/>
        <p:txBody>
          <a:bodyPr/>
          <a:lstStyle/>
          <a:p>
            <a:fld id="{DF3C75FA-F96F-4864-9C18-2934D453EA5A}" type="datetimeFigureOut">
              <a:rPr lang="hr-HR" smtClean="0"/>
              <a:t>8.4.2021.</a:t>
            </a:fld>
            <a:endParaRPr lang="hr-HR"/>
          </a:p>
        </p:txBody>
      </p:sp>
      <p:sp>
        <p:nvSpPr>
          <p:cNvPr id="6" name="Rezervirano mjesto podnožja 5">
            <a:extLst>
              <a:ext uri="{FF2B5EF4-FFF2-40B4-BE49-F238E27FC236}">
                <a16:creationId xmlns:a16="http://schemas.microsoft.com/office/drawing/2014/main" id="{A6D285BA-51E9-429A-9CFE-0567BF605894}"/>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81A4F661-6D57-471C-8C2B-52FE5746D263}"/>
              </a:ext>
            </a:extLst>
          </p:cNvPr>
          <p:cNvSpPr>
            <a:spLocks noGrp="1"/>
          </p:cNvSpPr>
          <p:nvPr>
            <p:ph type="sldNum" sz="quarter" idx="12"/>
          </p:nvPr>
        </p:nvSpPr>
        <p:spPr/>
        <p:txBody>
          <a:bodyPr/>
          <a:lstStyle/>
          <a:p>
            <a:fld id="{2A297D03-2735-4ECF-9498-1CCBF855F43F}" type="slidenum">
              <a:rPr lang="hr-HR" smtClean="0"/>
              <a:t>‹#›</a:t>
            </a:fld>
            <a:endParaRPr lang="hr-HR"/>
          </a:p>
        </p:txBody>
      </p:sp>
    </p:spTree>
    <p:extLst>
      <p:ext uri="{BB962C8B-B14F-4D97-AF65-F5344CB8AC3E}">
        <p14:creationId xmlns:p14="http://schemas.microsoft.com/office/powerpoint/2010/main" val="3064504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4EC0CA3-C308-4CB6-B447-F12BE5BF17D8}"/>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A91EC8A5-F091-4C4A-BA8F-C81F60AE1C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21814E0D-F147-4E99-8EFE-B574BED28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73F79C12-3620-4D18-ADFD-0240C60D6B9B}"/>
              </a:ext>
            </a:extLst>
          </p:cNvPr>
          <p:cNvSpPr>
            <a:spLocks noGrp="1"/>
          </p:cNvSpPr>
          <p:nvPr>
            <p:ph type="dt" sz="half" idx="10"/>
          </p:nvPr>
        </p:nvSpPr>
        <p:spPr/>
        <p:txBody>
          <a:bodyPr/>
          <a:lstStyle/>
          <a:p>
            <a:fld id="{DF3C75FA-F96F-4864-9C18-2934D453EA5A}" type="datetimeFigureOut">
              <a:rPr lang="hr-HR" smtClean="0"/>
              <a:t>8.4.2021.</a:t>
            </a:fld>
            <a:endParaRPr lang="hr-HR"/>
          </a:p>
        </p:txBody>
      </p:sp>
      <p:sp>
        <p:nvSpPr>
          <p:cNvPr id="6" name="Rezervirano mjesto podnožja 5">
            <a:extLst>
              <a:ext uri="{FF2B5EF4-FFF2-40B4-BE49-F238E27FC236}">
                <a16:creationId xmlns:a16="http://schemas.microsoft.com/office/drawing/2014/main" id="{F3EB34CB-2A9B-40D4-96E0-3D0E7D64B403}"/>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8D9DE379-B955-4359-B305-C207D50A2101}"/>
              </a:ext>
            </a:extLst>
          </p:cNvPr>
          <p:cNvSpPr>
            <a:spLocks noGrp="1"/>
          </p:cNvSpPr>
          <p:nvPr>
            <p:ph type="sldNum" sz="quarter" idx="12"/>
          </p:nvPr>
        </p:nvSpPr>
        <p:spPr/>
        <p:txBody>
          <a:bodyPr/>
          <a:lstStyle/>
          <a:p>
            <a:fld id="{2A297D03-2735-4ECF-9498-1CCBF855F43F}" type="slidenum">
              <a:rPr lang="hr-HR" smtClean="0"/>
              <a:t>‹#›</a:t>
            </a:fld>
            <a:endParaRPr lang="hr-HR"/>
          </a:p>
        </p:txBody>
      </p:sp>
    </p:spTree>
    <p:extLst>
      <p:ext uri="{BB962C8B-B14F-4D97-AF65-F5344CB8AC3E}">
        <p14:creationId xmlns:p14="http://schemas.microsoft.com/office/powerpoint/2010/main" val="195023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EF321C53-C3F7-4B63-B5EC-FD6D9D106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9F5FED5F-91F1-466E-A937-64D1D55793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146A616D-09D4-4145-9DDB-D2122D7F0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C75FA-F96F-4864-9C18-2934D453EA5A}" type="datetimeFigureOut">
              <a:rPr lang="hr-HR" smtClean="0"/>
              <a:t>8.4.2021.</a:t>
            </a:fld>
            <a:endParaRPr lang="hr-HR"/>
          </a:p>
        </p:txBody>
      </p:sp>
      <p:sp>
        <p:nvSpPr>
          <p:cNvPr id="5" name="Rezervirano mjesto podnožja 4">
            <a:extLst>
              <a:ext uri="{FF2B5EF4-FFF2-40B4-BE49-F238E27FC236}">
                <a16:creationId xmlns:a16="http://schemas.microsoft.com/office/drawing/2014/main" id="{D90252F1-51B8-4110-BC42-B24E4CDE1B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a:extLst>
              <a:ext uri="{FF2B5EF4-FFF2-40B4-BE49-F238E27FC236}">
                <a16:creationId xmlns:a16="http://schemas.microsoft.com/office/drawing/2014/main" id="{37E94B77-4130-43D4-8AF9-D128306D02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297D03-2735-4ECF-9498-1CCBF855F43F}" type="slidenum">
              <a:rPr lang="hr-HR" smtClean="0"/>
              <a:t>‹#›</a:t>
            </a:fld>
            <a:endParaRPr lang="hr-HR"/>
          </a:p>
        </p:txBody>
      </p:sp>
    </p:spTree>
    <p:extLst>
      <p:ext uri="{BB962C8B-B14F-4D97-AF65-F5344CB8AC3E}">
        <p14:creationId xmlns:p14="http://schemas.microsoft.com/office/powerpoint/2010/main" val="568952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mmnemet1@gmail.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marina.nemet@skole.hr" TargetMode="External"/><Relationship Id="rId5" Type="http://schemas.openxmlformats.org/officeDocument/2006/relationships/image" Target="../media/image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odnaslov 2">
            <a:extLst>
              <a:ext uri="{FF2B5EF4-FFF2-40B4-BE49-F238E27FC236}">
                <a16:creationId xmlns:a16="http://schemas.microsoft.com/office/drawing/2014/main" id="{0927D437-E6DF-4A5F-BFFD-989E44B4EBC7}"/>
              </a:ext>
            </a:extLst>
          </p:cNvPr>
          <p:cNvSpPr>
            <a:spLocks noGrp="1"/>
          </p:cNvSpPr>
          <p:nvPr>
            <p:ph type="subTitle" idx="1"/>
          </p:nvPr>
        </p:nvSpPr>
        <p:spPr>
          <a:xfrm>
            <a:off x="908479" y="1042326"/>
            <a:ext cx="11204270" cy="1272831"/>
          </a:xfrm>
        </p:spPr>
        <p:txBody>
          <a:bodyPr anchor="t">
            <a:normAutofit/>
          </a:bodyPr>
          <a:lstStyle/>
          <a:p>
            <a:r>
              <a:rPr lang="en-US" sz="4000" b="1" dirty="0" err="1"/>
              <a:t>Unos</a:t>
            </a:r>
            <a:r>
              <a:rPr lang="en-US" sz="4000" b="1" dirty="0"/>
              <a:t> </a:t>
            </a:r>
            <a:r>
              <a:rPr lang="en-US" sz="4000" b="1" dirty="0" err="1"/>
              <a:t>i</a:t>
            </a:r>
            <a:r>
              <a:rPr lang="en-US" sz="4000" b="1" dirty="0"/>
              <a:t> </a:t>
            </a:r>
            <a:r>
              <a:rPr lang="en-US" sz="4000" b="1" dirty="0" err="1"/>
              <a:t>vizualizacija</a:t>
            </a:r>
            <a:r>
              <a:rPr lang="en-US" sz="4000" b="1" dirty="0"/>
              <a:t> </a:t>
            </a:r>
            <a:r>
              <a:rPr lang="en-US" sz="4000" b="1" dirty="0" err="1"/>
              <a:t>podataka</a:t>
            </a:r>
            <a:endParaRPr lang="hr-HR" sz="4000" b="1" dirty="0"/>
          </a:p>
        </p:txBody>
      </p:sp>
      <p:sp>
        <p:nvSpPr>
          <p:cNvPr id="73" name="Rectangle 7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0924561D-756D-410B-973A-E68C2552C2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76" name="Rectangle 64">
              <a:extLst>
                <a:ext uri="{FF2B5EF4-FFF2-40B4-BE49-F238E27FC236}">
                  <a16:creationId xmlns:a16="http://schemas.microsoft.com/office/drawing/2014/main" id="{77AF0971-0074-4E4E-9318-C1990C6FF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0849707A-24B1-45E4-8493-5DC15C578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4">
              <a:extLst>
                <a:ext uri="{FF2B5EF4-FFF2-40B4-BE49-F238E27FC236}">
                  <a16:creationId xmlns:a16="http://schemas.microsoft.com/office/drawing/2014/main" id="{E0FFD705-F03C-46B0-ABB9-3C24E0931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520B12C0-88D0-4F6F-9F29-38E4D1D61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DEDD5A45-3641-4FE7-8375-EECF2DC9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89BF55CA-60FC-479D-A85E-48626FC13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5AFBE5BF-E87A-408F-BBBD-44C3D04C0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1C27CF92-D148-45C8-88B6-F450B63DF1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51CA2232-D147-480C-B1EE-665EE6ACC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7E67D92D-1CA9-43CE-8150-DF504F2BF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7B273169-B674-4C50-A14D-A943B997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DF6183FA-653E-4533-9A0B-D249EC0B1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A82EFE58-AAB0-4925-A176-6FF36BF87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3122AE75-4DBB-4E14-B0CA-DD1EAD89C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4ED7E672-90FC-4E8C-9C43-3AAE391C6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A5C0019E-5136-4C5E-A223-1E1717FD47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29705F60-CFE6-47C5-96E5-05E7731FC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090E047C-18BC-4180-8D10-9F18F517BA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A153194A-C8B1-46DB-9C6B-9847B06FA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5C0235EA-4E98-43EA-9AAE-2BD893DEA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a:extLst>
              <a:ext uri="{FF2B5EF4-FFF2-40B4-BE49-F238E27FC236}">
                <a16:creationId xmlns:a16="http://schemas.microsoft.com/office/drawing/2014/main" id="{A9E58554-E668-4457-ADE0-C98BF287A9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80" r="10307"/>
          <a:stretch/>
        </p:blipFill>
        <p:spPr bwMode="auto">
          <a:xfrm>
            <a:off x="1118698" y="5585169"/>
            <a:ext cx="10390997" cy="1272831"/>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650"/>
            <a:ext cx="606972" cy="362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kstniOkvir 31">
            <a:extLst>
              <a:ext uri="{FF2B5EF4-FFF2-40B4-BE49-F238E27FC236}">
                <a16:creationId xmlns:a16="http://schemas.microsoft.com/office/drawing/2014/main" id="{FA7AA826-FF08-4A9C-86E4-DF22D26F3F20}"/>
              </a:ext>
            </a:extLst>
          </p:cNvPr>
          <p:cNvSpPr txBox="1"/>
          <p:nvPr/>
        </p:nvSpPr>
        <p:spPr>
          <a:xfrm>
            <a:off x="2188363" y="3233650"/>
            <a:ext cx="2161695" cy="369332"/>
          </a:xfrm>
          <a:prstGeom prst="rect">
            <a:avLst/>
          </a:prstGeom>
          <a:noFill/>
        </p:spPr>
        <p:txBody>
          <a:bodyPr wrap="square">
            <a:spAutoFit/>
          </a:bodyPr>
          <a:lstStyle/>
          <a:p>
            <a:r>
              <a:rPr lang="hr-HR" dirty="0"/>
              <a:t>23. travnja 2021.</a:t>
            </a:r>
          </a:p>
        </p:txBody>
      </p:sp>
      <p:pic>
        <p:nvPicPr>
          <p:cNvPr id="7" name="Slika 6">
            <a:extLst>
              <a:ext uri="{FF2B5EF4-FFF2-40B4-BE49-F238E27FC236}">
                <a16:creationId xmlns:a16="http://schemas.microsoft.com/office/drawing/2014/main" id="{7AA444A0-C7DC-4861-A10D-7EE06B2E3DF9}"/>
              </a:ext>
            </a:extLst>
          </p:cNvPr>
          <p:cNvPicPr>
            <a:picLocks noChangeAspect="1"/>
          </p:cNvPicPr>
          <p:nvPr/>
        </p:nvPicPr>
        <p:blipFill rotWithShape="1">
          <a:blip r:embed="rId4"/>
          <a:srcRect l="7883" t="18640" r="22767" b="28347"/>
          <a:stretch/>
        </p:blipFill>
        <p:spPr>
          <a:xfrm>
            <a:off x="4728442" y="1916396"/>
            <a:ext cx="7035406" cy="3025208"/>
          </a:xfrm>
          <a:prstGeom prst="rect">
            <a:avLst/>
          </a:prstGeom>
        </p:spPr>
      </p:pic>
    </p:spTree>
    <p:extLst>
      <p:ext uri="{BB962C8B-B14F-4D97-AF65-F5344CB8AC3E}">
        <p14:creationId xmlns:p14="http://schemas.microsoft.com/office/powerpoint/2010/main" val="419389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89B56D53-326A-460A-98CD-1C1A364F0FCA}"/>
              </a:ext>
            </a:extLst>
          </p:cNvPr>
          <p:cNvPicPr>
            <a:picLocks noChangeAspect="1"/>
          </p:cNvPicPr>
          <p:nvPr/>
        </p:nvPicPr>
        <p:blipFill rotWithShape="1">
          <a:blip r:embed="rId5"/>
          <a:srcRect l="2805" t="6939" r="3284" b="5986"/>
          <a:stretch/>
        </p:blipFill>
        <p:spPr>
          <a:xfrm>
            <a:off x="1199974" y="1250302"/>
            <a:ext cx="2299556" cy="4500659"/>
          </a:xfrm>
          <a:prstGeom prst="rect">
            <a:avLst/>
          </a:prstGeom>
        </p:spPr>
      </p:pic>
      <p:pic>
        <p:nvPicPr>
          <p:cNvPr id="5" name="Slika 4">
            <a:extLst>
              <a:ext uri="{FF2B5EF4-FFF2-40B4-BE49-F238E27FC236}">
                <a16:creationId xmlns:a16="http://schemas.microsoft.com/office/drawing/2014/main" id="{E08FE21C-C0F9-4559-8642-920FE68AB438}"/>
              </a:ext>
            </a:extLst>
          </p:cNvPr>
          <p:cNvPicPr>
            <a:picLocks noChangeAspect="1"/>
          </p:cNvPicPr>
          <p:nvPr/>
        </p:nvPicPr>
        <p:blipFill rotWithShape="1">
          <a:blip r:embed="rId6"/>
          <a:srcRect l="221" t="4032" r="986" b="6259"/>
          <a:stretch/>
        </p:blipFill>
        <p:spPr>
          <a:xfrm>
            <a:off x="4527232" y="1250302"/>
            <a:ext cx="2348095" cy="4500659"/>
          </a:xfrm>
          <a:prstGeom prst="rect">
            <a:avLst/>
          </a:prstGeom>
        </p:spPr>
      </p:pic>
      <p:pic>
        <p:nvPicPr>
          <p:cNvPr id="7" name="Slika 6">
            <a:extLst>
              <a:ext uri="{FF2B5EF4-FFF2-40B4-BE49-F238E27FC236}">
                <a16:creationId xmlns:a16="http://schemas.microsoft.com/office/drawing/2014/main" id="{51823E95-4095-462F-BADE-DC625A49D809}"/>
              </a:ext>
            </a:extLst>
          </p:cNvPr>
          <p:cNvPicPr>
            <a:picLocks noChangeAspect="1"/>
          </p:cNvPicPr>
          <p:nvPr/>
        </p:nvPicPr>
        <p:blipFill rotWithShape="1">
          <a:blip r:embed="rId7"/>
          <a:srcRect l="-353" t="4033" r="2422" b="5578"/>
          <a:stretch/>
        </p:blipFill>
        <p:spPr>
          <a:xfrm>
            <a:off x="7679095" y="1181974"/>
            <a:ext cx="2380241" cy="4637314"/>
          </a:xfrm>
          <a:prstGeom prst="rect">
            <a:avLst/>
          </a:prstGeom>
        </p:spPr>
      </p:pic>
      <p:sp>
        <p:nvSpPr>
          <p:cNvPr id="10" name="Elipsa 9">
            <a:extLst>
              <a:ext uri="{FF2B5EF4-FFF2-40B4-BE49-F238E27FC236}">
                <a16:creationId xmlns:a16="http://schemas.microsoft.com/office/drawing/2014/main" id="{897431AE-1D94-4F65-8211-81C13F28582C}"/>
              </a:ext>
            </a:extLst>
          </p:cNvPr>
          <p:cNvSpPr/>
          <p:nvPr/>
        </p:nvSpPr>
        <p:spPr>
          <a:xfrm>
            <a:off x="8409780" y="5432965"/>
            <a:ext cx="678236" cy="4861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Elipsa 11">
            <a:extLst>
              <a:ext uri="{FF2B5EF4-FFF2-40B4-BE49-F238E27FC236}">
                <a16:creationId xmlns:a16="http://schemas.microsoft.com/office/drawing/2014/main" id="{B0E4A493-47FD-4C5C-9089-D2EA80C64FE8}"/>
              </a:ext>
            </a:extLst>
          </p:cNvPr>
          <p:cNvSpPr/>
          <p:nvPr/>
        </p:nvSpPr>
        <p:spPr>
          <a:xfrm>
            <a:off x="1793546" y="5364637"/>
            <a:ext cx="678236" cy="4861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459031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C055B800-B284-4679-B9F7-F407674BA587}"/>
              </a:ext>
            </a:extLst>
          </p:cNvPr>
          <p:cNvPicPr>
            <a:picLocks noChangeAspect="1"/>
          </p:cNvPicPr>
          <p:nvPr/>
        </p:nvPicPr>
        <p:blipFill rotWithShape="1">
          <a:blip r:embed="rId5"/>
          <a:srcRect l="-52484" t="-136366" r="-52484" b="31397"/>
          <a:stretch/>
        </p:blipFill>
        <p:spPr>
          <a:xfrm rot="5400000">
            <a:off x="-659364" y="-107286"/>
            <a:ext cx="9144000" cy="6858000"/>
          </a:xfrm>
          <a:prstGeom prst="rect">
            <a:avLst/>
          </a:prstGeom>
        </p:spPr>
      </p:pic>
      <p:pic>
        <p:nvPicPr>
          <p:cNvPr id="5" name="Slika 4">
            <a:extLst>
              <a:ext uri="{FF2B5EF4-FFF2-40B4-BE49-F238E27FC236}">
                <a16:creationId xmlns:a16="http://schemas.microsoft.com/office/drawing/2014/main" id="{0FC8A10A-F324-4BD8-8038-7E580271AE0E}"/>
              </a:ext>
            </a:extLst>
          </p:cNvPr>
          <p:cNvPicPr>
            <a:picLocks noChangeAspect="1"/>
          </p:cNvPicPr>
          <p:nvPr/>
        </p:nvPicPr>
        <p:blipFill>
          <a:blip r:embed="rId6"/>
          <a:stretch>
            <a:fillRect/>
          </a:stretch>
        </p:blipFill>
        <p:spPr>
          <a:xfrm>
            <a:off x="3432790" y="1464922"/>
            <a:ext cx="4951445" cy="3713584"/>
          </a:xfrm>
          <a:prstGeom prst="rect">
            <a:avLst/>
          </a:prstGeom>
        </p:spPr>
      </p:pic>
      <p:pic>
        <p:nvPicPr>
          <p:cNvPr id="7" name="Slika 6">
            <a:extLst>
              <a:ext uri="{FF2B5EF4-FFF2-40B4-BE49-F238E27FC236}">
                <a16:creationId xmlns:a16="http://schemas.microsoft.com/office/drawing/2014/main" id="{8AC802E5-B911-4C05-A349-F79991A870FF}"/>
              </a:ext>
            </a:extLst>
          </p:cNvPr>
          <p:cNvPicPr>
            <a:picLocks noChangeAspect="1"/>
          </p:cNvPicPr>
          <p:nvPr/>
        </p:nvPicPr>
        <p:blipFill>
          <a:blip r:embed="rId7"/>
          <a:stretch>
            <a:fillRect/>
          </a:stretch>
        </p:blipFill>
        <p:spPr>
          <a:xfrm>
            <a:off x="8674748" y="537896"/>
            <a:ext cx="3352022" cy="4469363"/>
          </a:xfrm>
          <a:prstGeom prst="rect">
            <a:avLst/>
          </a:prstGeom>
        </p:spPr>
      </p:pic>
    </p:spTree>
    <p:extLst>
      <p:ext uri="{BB962C8B-B14F-4D97-AF65-F5344CB8AC3E}">
        <p14:creationId xmlns:p14="http://schemas.microsoft.com/office/powerpoint/2010/main" val="1353135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sp>
        <p:nvSpPr>
          <p:cNvPr id="4" name="TekstniOkvir 3">
            <a:extLst>
              <a:ext uri="{FF2B5EF4-FFF2-40B4-BE49-F238E27FC236}">
                <a16:creationId xmlns:a16="http://schemas.microsoft.com/office/drawing/2014/main" id="{BAF40BE6-B9F9-49AA-AD69-3FCD0944F9E2}"/>
              </a:ext>
            </a:extLst>
          </p:cNvPr>
          <p:cNvSpPr txBox="1"/>
          <p:nvPr/>
        </p:nvSpPr>
        <p:spPr>
          <a:xfrm>
            <a:off x="503853" y="2150676"/>
            <a:ext cx="2836507" cy="830997"/>
          </a:xfrm>
          <a:prstGeom prst="rect">
            <a:avLst/>
          </a:prstGeom>
          <a:noFill/>
        </p:spPr>
        <p:txBody>
          <a:bodyPr wrap="square" rtlCol="0">
            <a:spAutoFit/>
          </a:bodyPr>
          <a:lstStyle/>
          <a:p>
            <a:r>
              <a:rPr lang="hr-HR" sz="2400" b="1" dirty="0"/>
              <a:t>VIZUALIZACIJA</a:t>
            </a:r>
          </a:p>
          <a:p>
            <a:r>
              <a:rPr lang="hr-HR" sz="2400" b="1" dirty="0"/>
              <a:t> PODATAKA</a:t>
            </a:r>
          </a:p>
        </p:txBody>
      </p:sp>
      <p:pic>
        <p:nvPicPr>
          <p:cNvPr id="6" name="Slika 5">
            <a:extLst>
              <a:ext uri="{FF2B5EF4-FFF2-40B4-BE49-F238E27FC236}">
                <a16:creationId xmlns:a16="http://schemas.microsoft.com/office/drawing/2014/main" id="{1E29A201-0780-4774-98B3-17B5CADAF441}"/>
              </a:ext>
            </a:extLst>
          </p:cNvPr>
          <p:cNvPicPr>
            <a:picLocks noChangeAspect="1"/>
          </p:cNvPicPr>
          <p:nvPr/>
        </p:nvPicPr>
        <p:blipFill rotWithShape="1">
          <a:blip r:embed="rId5"/>
          <a:srcRect l="14618" t="16871" r="16581" b="5306"/>
          <a:stretch/>
        </p:blipFill>
        <p:spPr>
          <a:xfrm>
            <a:off x="3340360" y="1152268"/>
            <a:ext cx="7156580" cy="4553463"/>
          </a:xfrm>
          <a:prstGeom prst="rect">
            <a:avLst/>
          </a:prstGeom>
        </p:spPr>
      </p:pic>
      <p:sp>
        <p:nvSpPr>
          <p:cNvPr id="7" name="Strelica: prema dolje 6">
            <a:extLst>
              <a:ext uri="{FF2B5EF4-FFF2-40B4-BE49-F238E27FC236}">
                <a16:creationId xmlns:a16="http://schemas.microsoft.com/office/drawing/2014/main" id="{B0792453-0DD8-45AD-9B9C-0757D23A227E}"/>
              </a:ext>
            </a:extLst>
          </p:cNvPr>
          <p:cNvSpPr/>
          <p:nvPr/>
        </p:nvSpPr>
        <p:spPr>
          <a:xfrm rot="2562068">
            <a:off x="7769392" y="894718"/>
            <a:ext cx="326571" cy="9890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Strelica: prema dolje 9">
            <a:extLst>
              <a:ext uri="{FF2B5EF4-FFF2-40B4-BE49-F238E27FC236}">
                <a16:creationId xmlns:a16="http://schemas.microsoft.com/office/drawing/2014/main" id="{E93FE1D2-3EF8-476F-A50C-EBE365BAEAA1}"/>
              </a:ext>
            </a:extLst>
          </p:cNvPr>
          <p:cNvSpPr/>
          <p:nvPr/>
        </p:nvSpPr>
        <p:spPr>
          <a:xfrm rot="2562068">
            <a:off x="10270444" y="4456144"/>
            <a:ext cx="326571" cy="98904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553083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6" name="Slika 5">
            <a:extLst>
              <a:ext uri="{FF2B5EF4-FFF2-40B4-BE49-F238E27FC236}">
                <a16:creationId xmlns:a16="http://schemas.microsoft.com/office/drawing/2014/main" id="{39538283-B3BD-4D1C-BDA2-ACACCFF0B44C}"/>
              </a:ext>
            </a:extLst>
          </p:cNvPr>
          <p:cNvPicPr>
            <a:picLocks noChangeAspect="1"/>
          </p:cNvPicPr>
          <p:nvPr/>
        </p:nvPicPr>
        <p:blipFill rotWithShape="1">
          <a:blip r:embed="rId5"/>
          <a:srcRect l="32219" t="29660" r="18189" b="25306"/>
          <a:stretch/>
        </p:blipFill>
        <p:spPr>
          <a:xfrm>
            <a:off x="2034073" y="1453450"/>
            <a:ext cx="7735077" cy="3951099"/>
          </a:xfrm>
          <a:prstGeom prst="rect">
            <a:avLst/>
          </a:prstGeom>
        </p:spPr>
      </p:pic>
      <p:sp>
        <p:nvSpPr>
          <p:cNvPr id="8" name="Strelica: prema dolje 7">
            <a:extLst>
              <a:ext uri="{FF2B5EF4-FFF2-40B4-BE49-F238E27FC236}">
                <a16:creationId xmlns:a16="http://schemas.microsoft.com/office/drawing/2014/main" id="{D8B4B2BE-53D1-437F-80A1-D503CD0FC931}"/>
              </a:ext>
            </a:extLst>
          </p:cNvPr>
          <p:cNvSpPr/>
          <p:nvPr/>
        </p:nvSpPr>
        <p:spPr>
          <a:xfrm rot="10091140">
            <a:off x="2239347" y="4209464"/>
            <a:ext cx="130629" cy="58782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015948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A79C1C47-9AFF-4839-A247-B85728E3FB8B}"/>
              </a:ext>
            </a:extLst>
          </p:cNvPr>
          <p:cNvPicPr>
            <a:picLocks noChangeAspect="1"/>
          </p:cNvPicPr>
          <p:nvPr/>
        </p:nvPicPr>
        <p:blipFill rotWithShape="1">
          <a:blip r:embed="rId5"/>
          <a:srcRect t="9524" b="4033"/>
          <a:stretch/>
        </p:blipFill>
        <p:spPr>
          <a:xfrm>
            <a:off x="1716833" y="1325152"/>
            <a:ext cx="8929396" cy="4341835"/>
          </a:xfrm>
          <a:prstGeom prst="rect">
            <a:avLst/>
          </a:prstGeom>
        </p:spPr>
      </p:pic>
      <p:sp>
        <p:nvSpPr>
          <p:cNvPr id="4" name="TekstniOkvir 3">
            <a:extLst>
              <a:ext uri="{FF2B5EF4-FFF2-40B4-BE49-F238E27FC236}">
                <a16:creationId xmlns:a16="http://schemas.microsoft.com/office/drawing/2014/main" id="{07AA53DF-1953-411B-83B5-149C76908C85}"/>
              </a:ext>
            </a:extLst>
          </p:cNvPr>
          <p:cNvSpPr txBox="1"/>
          <p:nvPr/>
        </p:nvSpPr>
        <p:spPr>
          <a:xfrm>
            <a:off x="3685592" y="2318011"/>
            <a:ext cx="1502229" cy="646331"/>
          </a:xfrm>
          <a:prstGeom prst="rect">
            <a:avLst/>
          </a:prstGeom>
          <a:noFill/>
        </p:spPr>
        <p:txBody>
          <a:bodyPr wrap="square" rtlCol="0">
            <a:spAutoFit/>
          </a:bodyPr>
          <a:lstStyle/>
          <a:p>
            <a:r>
              <a:rPr lang="hr-HR" dirty="0"/>
              <a:t>otvori/zatvori izbornik</a:t>
            </a:r>
          </a:p>
        </p:txBody>
      </p:sp>
      <p:sp>
        <p:nvSpPr>
          <p:cNvPr id="5" name="Strelica: gore 4">
            <a:extLst>
              <a:ext uri="{FF2B5EF4-FFF2-40B4-BE49-F238E27FC236}">
                <a16:creationId xmlns:a16="http://schemas.microsoft.com/office/drawing/2014/main" id="{FED40F44-D7EE-4CFD-B02F-DB19D01A9B6A}"/>
              </a:ext>
            </a:extLst>
          </p:cNvPr>
          <p:cNvSpPr/>
          <p:nvPr/>
        </p:nvSpPr>
        <p:spPr>
          <a:xfrm rot="19385832">
            <a:off x="3581511" y="1760307"/>
            <a:ext cx="320230" cy="670587"/>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 name="TekstniOkvir 5">
            <a:extLst>
              <a:ext uri="{FF2B5EF4-FFF2-40B4-BE49-F238E27FC236}">
                <a16:creationId xmlns:a16="http://schemas.microsoft.com/office/drawing/2014/main" id="{D4F5429D-CCFA-435A-9E3C-D9D96AC6C8D2}"/>
              </a:ext>
            </a:extLst>
          </p:cNvPr>
          <p:cNvSpPr txBox="1"/>
          <p:nvPr/>
        </p:nvSpPr>
        <p:spPr>
          <a:xfrm>
            <a:off x="5244068" y="2254133"/>
            <a:ext cx="1502229" cy="1477328"/>
          </a:xfrm>
          <a:prstGeom prst="rect">
            <a:avLst/>
          </a:prstGeom>
          <a:noFill/>
        </p:spPr>
        <p:txBody>
          <a:bodyPr wrap="square" rtlCol="0">
            <a:spAutoFit/>
          </a:bodyPr>
          <a:lstStyle/>
          <a:p>
            <a:r>
              <a:rPr lang="hr-HR" dirty="0"/>
              <a:t>mjerenja za taj dan ili podatci u vremenskom razdoblju</a:t>
            </a:r>
          </a:p>
        </p:txBody>
      </p:sp>
      <p:sp>
        <p:nvSpPr>
          <p:cNvPr id="10" name="TekstniOkvir 9">
            <a:extLst>
              <a:ext uri="{FF2B5EF4-FFF2-40B4-BE49-F238E27FC236}">
                <a16:creationId xmlns:a16="http://schemas.microsoft.com/office/drawing/2014/main" id="{86416318-14A2-4DEE-B81C-A13BE27424D4}"/>
              </a:ext>
            </a:extLst>
          </p:cNvPr>
          <p:cNvSpPr txBox="1"/>
          <p:nvPr/>
        </p:nvSpPr>
        <p:spPr>
          <a:xfrm>
            <a:off x="6542773" y="2062265"/>
            <a:ext cx="1755853" cy="369332"/>
          </a:xfrm>
          <a:prstGeom prst="rect">
            <a:avLst/>
          </a:prstGeom>
          <a:noFill/>
        </p:spPr>
        <p:txBody>
          <a:bodyPr wrap="square" rtlCol="0">
            <a:spAutoFit/>
          </a:bodyPr>
          <a:lstStyle/>
          <a:p>
            <a:r>
              <a:rPr lang="hr-HR" dirty="0"/>
              <a:t>odabir datuma</a:t>
            </a:r>
          </a:p>
        </p:txBody>
      </p:sp>
      <p:sp>
        <p:nvSpPr>
          <p:cNvPr id="11" name="Strelica: gore 10">
            <a:extLst>
              <a:ext uri="{FF2B5EF4-FFF2-40B4-BE49-F238E27FC236}">
                <a16:creationId xmlns:a16="http://schemas.microsoft.com/office/drawing/2014/main" id="{2265A967-C5E6-4184-84B4-AE8C239088A6}"/>
              </a:ext>
            </a:extLst>
          </p:cNvPr>
          <p:cNvSpPr/>
          <p:nvPr/>
        </p:nvSpPr>
        <p:spPr>
          <a:xfrm rot="894535">
            <a:off x="5510440" y="1708492"/>
            <a:ext cx="239120" cy="632228"/>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12" name="TekstniOkvir 11">
            <a:extLst>
              <a:ext uri="{FF2B5EF4-FFF2-40B4-BE49-F238E27FC236}">
                <a16:creationId xmlns:a16="http://schemas.microsoft.com/office/drawing/2014/main" id="{65E78456-FE52-4BD8-9F24-3DAA5E4C04C4}"/>
              </a:ext>
            </a:extLst>
          </p:cNvPr>
          <p:cNvSpPr txBox="1"/>
          <p:nvPr/>
        </p:nvSpPr>
        <p:spPr>
          <a:xfrm>
            <a:off x="8408301" y="2131635"/>
            <a:ext cx="1502229" cy="369332"/>
          </a:xfrm>
          <a:prstGeom prst="rect">
            <a:avLst/>
          </a:prstGeom>
          <a:noFill/>
        </p:spPr>
        <p:txBody>
          <a:bodyPr wrap="square" rtlCol="0">
            <a:spAutoFit/>
          </a:bodyPr>
          <a:lstStyle/>
          <a:p>
            <a:r>
              <a:rPr lang="hr-HR" dirty="0"/>
              <a:t>odabir jezika</a:t>
            </a:r>
          </a:p>
        </p:txBody>
      </p:sp>
      <p:sp>
        <p:nvSpPr>
          <p:cNvPr id="13" name="Strelica: gore 12">
            <a:extLst>
              <a:ext uri="{FF2B5EF4-FFF2-40B4-BE49-F238E27FC236}">
                <a16:creationId xmlns:a16="http://schemas.microsoft.com/office/drawing/2014/main" id="{EE7718C1-5BEC-4032-8630-EE680BB0406E}"/>
              </a:ext>
            </a:extLst>
          </p:cNvPr>
          <p:cNvSpPr/>
          <p:nvPr/>
        </p:nvSpPr>
        <p:spPr>
          <a:xfrm rot="18385775">
            <a:off x="6671523" y="1710470"/>
            <a:ext cx="239120" cy="51555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14" name="Strelica: gore 13">
            <a:extLst>
              <a:ext uri="{FF2B5EF4-FFF2-40B4-BE49-F238E27FC236}">
                <a16:creationId xmlns:a16="http://schemas.microsoft.com/office/drawing/2014/main" id="{33DC48B4-AAD4-4447-A255-95564CF83C47}"/>
              </a:ext>
            </a:extLst>
          </p:cNvPr>
          <p:cNvSpPr/>
          <p:nvPr/>
        </p:nvSpPr>
        <p:spPr>
          <a:xfrm rot="894535">
            <a:off x="9039856" y="1610312"/>
            <a:ext cx="239120" cy="60549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15" name="Strelica: gore 14">
            <a:extLst>
              <a:ext uri="{FF2B5EF4-FFF2-40B4-BE49-F238E27FC236}">
                <a16:creationId xmlns:a16="http://schemas.microsoft.com/office/drawing/2014/main" id="{0425BDEE-0F48-42EB-93A3-7CE1A554108B}"/>
              </a:ext>
            </a:extLst>
          </p:cNvPr>
          <p:cNvSpPr/>
          <p:nvPr/>
        </p:nvSpPr>
        <p:spPr>
          <a:xfrm rot="894535">
            <a:off x="9947814" y="2996155"/>
            <a:ext cx="239120" cy="632228"/>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16" name="TekstniOkvir 15">
            <a:extLst>
              <a:ext uri="{FF2B5EF4-FFF2-40B4-BE49-F238E27FC236}">
                <a16:creationId xmlns:a16="http://schemas.microsoft.com/office/drawing/2014/main" id="{3153B215-0F69-458C-921B-CAE6A992C2FF}"/>
              </a:ext>
            </a:extLst>
          </p:cNvPr>
          <p:cNvSpPr txBox="1"/>
          <p:nvPr/>
        </p:nvSpPr>
        <p:spPr>
          <a:xfrm>
            <a:off x="9321028" y="3648503"/>
            <a:ext cx="1154139" cy="369332"/>
          </a:xfrm>
          <a:prstGeom prst="rect">
            <a:avLst/>
          </a:prstGeom>
          <a:noFill/>
        </p:spPr>
        <p:txBody>
          <a:bodyPr wrap="square" rtlCol="0">
            <a:spAutoFit/>
          </a:bodyPr>
          <a:lstStyle/>
          <a:p>
            <a:r>
              <a:rPr lang="hr-HR" dirty="0"/>
              <a:t>zumiranje</a:t>
            </a:r>
          </a:p>
        </p:txBody>
      </p:sp>
      <p:sp>
        <p:nvSpPr>
          <p:cNvPr id="17" name="TekstniOkvir 16">
            <a:extLst>
              <a:ext uri="{FF2B5EF4-FFF2-40B4-BE49-F238E27FC236}">
                <a16:creationId xmlns:a16="http://schemas.microsoft.com/office/drawing/2014/main" id="{A58A4326-C9B5-45ED-ACC5-DD26B15AE6B2}"/>
              </a:ext>
            </a:extLst>
          </p:cNvPr>
          <p:cNvSpPr txBox="1"/>
          <p:nvPr/>
        </p:nvSpPr>
        <p:spPr>
          <a:xfrm>
            <a:off x="9041166" y="699510"/>
            <a:ext cx="1658684" cy="369332"/>
          </a:xfrm>
          <a:prstGeom prst="rect">
            <a:avLst/>
          </a:prstGeom>
          <a:noFill/>
        </p:spPr>
        <p:txBody>
          <a:bodyPr wrap="square" rtlCol="0">
            <a:spAutoFit/>
          </a:bodyPr>
          <a:lstStyle/>
          <a:p>
            <a:r>
              <a:rPr lang="hr-HR" dirty="0"/>
              <a:t>prijava/odjava</a:t>
            </a:r>
          </a:p>
        </p:txBody>
      </p:sp>
      <p:sp>
        <p:nvSpPr>
          <p:cNvPr id="18" name="Strelica: gore 17">
            <a:extLst>
              <a:ext uri="{FF2B5EF4-FFF2-40B4-BE49-F238E27FC236}">
                <a16:creationId xmlns:a16="http://schemas.microsoft.com/office/drawing/2014/main" id="{0A4CEA81-7E7B-4870-B8F3-E635381A2276}"/>
              </a:ext>
            </a:extLst>
          </p:cNvPr>
          <p:cNvSpPr/>
          <p:nvPr/>
        </p:nvSpPr>
        <p:spPr>
          <a:xfrm rot="9525838">
            <a:off x="10193727" y="1006764"/>
            <a:ext cx="226914" cy="343608"/>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Tree>
    <p:extLst>
      <p:ext uri="{BB962C8B-B14F-4D97-AF65-F5344CB8AC3E}">
        <p14:creationId xmlns:p14="http://schemas.microsoft.com/office/powerpoint/2010/main" val="2558082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trelica: gore 19">
            <a:extLst>
              <a:ext uri="{FF2B5EF4-FFF2-40B4-BE49-F238E27FC236}">
                <a16:creationId xmlns:a16="http://schemas.microsoft.com/office/drawing/2014/main" id="{BA432570-CC5A-4110-8A8F-62A8963AB023}"/>
              </a:ext>
            </a:extLst>
          </p:cNvPr>
          <p:cNvSpPr/>
          <p:nvPr/>
        </p:nvSpPr>
        <p:spPr>
          <a:xfrm>
            <a:off x="8556150" y="3310987"/>
            <a:ext cx="53827" cy="905906"/>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sp>
        <p:nvSpPr>
          <p:cNvPr id="5" name="TekstniOkvir 4">
            <a:extLst>
              <a:ext uri="{FF2B5EF4-FFF2-40B4-BE49-F238E27FC236}">
                <a16:creationId xmlns:a16="http://schemas.microsoft.com/office/drawing/2014/main" id="{36A53595-0376-442F-809F-610672AF0B90}"/>
              </a:ext>
            </a:extLst>
          </p:cNvPr>
          <p:cNvSpPr txBox="1"/>
          <p:nvPr/>
        </p:nvSpPr>
        <p:spPr>
          <a:xfrm>
            <a:off x="836720" y="1057663"/>
            <a:ext cx="6094520" cy="369332"/>
          </a:xfrm>
          <a:prstGeom prst="rect">
            <a:avLst/>
          </a:prstGeom>
          <a:noFill/>
        </p:spPr>
        <p:txBody>
          <a:bodyPr wrap="square">
            <a:spAutoFit/>
          </a:bodyPr>
          <a:lstStyle/>
          <a:p>
            <a:r>
              <a:rPr lang="hr-HR" dirty="0"/>
              <a:t>ikone izbornika i filteri</a:t>
            </a:r>
          </a:p>
        </p:txBody>
      </p:sp>
      <p:pic>
        <p:nvPicPr>
          <p:cNvPr id="4" name="Slika 3">
            <a:extLst>
              <a:ext uri="{FF2B5EF4-FFF2-40B4-BE49-F238E27FC236}">
                <a16:creationId xmlns:a16="http://schemas.microsoft.com/office/drawing/2014/main" id="{2D0FD0A7-F93A-4A82-AD6A-5871FC8829A2}"/>
              </a:ext>
            </a:extLst>
          </p:cNvPr>
          <p:cNvPicPr>
            <a:picLocks noChangeAspect="1"/>
          </p:cNvPicPr>
          <p:nvPr/>
        </p:nvPicPr>
        <p:blipFill rotWithShape="1">
          <a:blip r:embed="rId5"/>
          <a:srcRect l="64974" t="39592" r="18726" b="21224"/>
          <a:stretch/>
        </p:blipFill>
        <p:spPr>
          <a:xfrm>
            <a:off x="1156996" y="1402088"/>
            <a:ext cx="2351314" cy="3179242"/>
          </a:xfrm>
          <a:prstGeom prst="rect">
            <a:avLst/>
          </a:prstGeom>
        </p:spPr>
      </p:pic>
      <p:pic>
        <p:nvPicPr>
          <p:cNvPr id="7" name="Slika 6">
            <a:extLst>
              <a:ext uri="{FF2B5EF4-FFF2-40B4-BE49-F238E27FC236}">
                <a16:creationId xmlns:a16="http://schemas.microsoft.com/office/drawing/2014/main" id="{761E54C2-C872-490D-B961-F72393E34515}"/>
              </a:ext>
            </a:extLst>
          </p:cNvPr>
          <p:cNvPicPr>
            <a:picLocks noChangeAspect="1"/>
          </p:cNvPicPr>
          <p:nvPr/>
        </p:nvPicPr>
        <p:blipFill rotWithShape="1">
          <a:blip r:embed="rId5"/>
          <a:srcRect l="35587" t="33605" r="39694" b="59184"/>
          <a:stretch/>
        </p:blipFill>
        <p:spPr>
          <a:xfrm>
            <a:off x="6931240" y="2673993"/>
            <a:ext cx="3013788" cy="494524"/>
          </a:xfrm>
          <a:prstGeom prst="rect">
            <a:avLst/>
          </a:prstGeom>
        </p:spPr>
      </p:pic>
      <p:sp>
        <p:nvSpPr>
          <p:cNvPr id="8" name="TekstniOkvir 7">
            <a:extLst>
              <a:ext uri="{FF2B5EF4-FFF2-40B4-BE49-F238E27FC236}">
                <a16:creationId xmlns:a16="http://schemas.microsoft.com/office/drawing/2014/main" id="{0CA02AF4-B764-465E-8F66-74C9F78BF0AB}"/>
              </a:ext>
            </a:extLst>
          </p:cNvPr>
          <p:cNvSpPr txBox="1"/>
          <p:nvPr/>
        </p:nvSpPr>
        <p:spPr>
          <a:xfrm>
            <a:off x="7231224" y="3286982"/>
            <a:ext cx="712236" cy="369332"/>
          </a:xfrm>
          <a:prstGeom prst="rect">
            <a:avLst/>
          </a:prstGeom>
          <a:noFill/>
        </p:spPr>
        <p:txBody>
          <a:bodyPr wrap="square" rtlCol="0">
            <a:spAutoFit/>
          </a:bodyPr>
          <a:lstStyle/>
          <a:p>
            <a:r>
              <a:rPr lang="hr-HR" dirty="0"/>
              <a:t>filter </a:t>
            </a:r>
          </a:p>
        </p:txBody>
      </p:sp>
      <p:sp>
        <p:nvSpPr>
          <p:cNvPr id="11" name="TekstniOkvir 10">
            <a:extLst>
              <a:ext uri="{FF2B5EF4-FFF2-40B4-BE49-F238E27FC236}">
                <a16:creationId xmlns:a16="http://schemas.microsoft.com/office/drawing/2014/main" id="{4A292538-4FAB-48AC-914D-1B6CEFF637C4}"/>
              </a:ext>
            </a:extLst>
          </p:cNvPr>
          <p:cNvSpPr txBox="1"/>
          <p:nvPr/>
        </p:nvSpPr>
        <p:spPr>
          <a:xfrm>
            <a:off x="8211622" y="4128206"/>
            <a:ext cx="1754155" cy="369332"/>
          </a:xfrm>
          <a:prstGeom prst="rect">
            <a:avLst/>
          </a:prstGeom>
          <a:noFill/>
        </p:spPr>
        <p:txBody>
          <a:bodyPr wrap="square" rtlCol="0">
            <a:spAutoFit/>
          </a:bodyPr>
          <a:lstStyle/>
          <a:p>
            <a:r>
              <a:rPr lang="hr-HR" dirty="0"/>
              <a:t>upute </a:t>
            </a:r>
          </a:p>
        </p:txBody>
      </p:sp>
      <p:sp>
        <p:nvSpPr>
          <p:cNvPr id="12" name="TekstniOkvir 11">
            <a:extLst>
              <a:ext uri="{FF2B5EF4-FFF2-40B4-BE49-F238E27FC236}">
                <a16:creationId xmlns:a16="http://schemas.microsoft.com/office/drawing/2014/main" id="{66D88FCE-5302-4602-B8E3-9AEFE9B8E53C}"/>
              </a:ext>
            </a:extLst>
          </p:cNvPr>
          <p:cNvSpPr txBox="1"/>
          <p:nvPr/>
        </p:nvSpPr>
        <p:spPr>
          <a:xfrm>
            <a:off x="4965550" y="2736197"/>
            <a:ext cx="1754155" cy="369332"/>
          </a:xfrm>
          <a:prstGeom prst="rect">
            <a:avLst/>
          </a:prstGeom>
          <a:noFill/>
        </p:spPr>
        <p:txBody>
          <a:bodyPr wrap="square" rtlCol="0">
            <a:spAutoFit/>
          </a:bodyPr>
          <a:lstStyle/>
          <a:p>
            <a:r>
              <a:rPr lang="hr-HR" dirty="0"/>
              <a:t>ikone protokola</a:t>
            </a:r>
          </a:p>
        </p:txBody>
      </p:sp>
      <p:sp>
        <p:nvSpPr>
          <p:cNvPr id="13" name="TekstniOkvir 12">
            <a:extLst>
              <a:ext uri="{FF2B5EF4-FFF2-40B4-BE49-F238E27FC236}">
                <a16:creationId xmlns:a16="http://schemas.microsoft.com/office/drawing/2014/main" id="{005EDD63-7782-4A83-BE3C-0A56A5A2BFA8}"/>
              </a:ext>
            </a:extLst>
          </p:cNvPr>
          <p:cNvSpPr txBox="1"/>
          <p:nvPr/>
        </p:nvSpPr>
        <p:spPr>
          <a:xfrm>
            <a:off x="7328508" y="1876483"/>
            <a:ext cx="1370227" cy="646331"/>
          </a:xfrm>
          <a:prstGeom prst="rect">
            <a:avLst/>
          </a:prstGeom>
          <a:noFill/>
        </p:spPr>
        <p:txBody>
          <a:bodyPr wrap="square" rtlCol="0">
            <a:spAutoFit/>
          </a:bodyPr>
          <a:lstStyle/>
          <a:p>
            <a:r>
              <a:rPr lang="hr-HR" dirty="0"/>
              <a:t>više mjernih mjesta</a:t>
            </a:r>
          </a:p>
        </p:txBody>
      </p:sp>
      <p:sp>
        <p:nvSpPr>
          <p:cNvPr id="14" name="TekstniOkvir 13">
            <a:extLst>
              <a:ext uri="{FF2B5EF4-FFF2-40B4-BE49-F238E27FC236}">
                <a16:creationId xmlns:a16="http://schemas.microsoft.com/office/drawing/2014/main" id="{1FD981FE-C444-4358-AD8C-7FEF88F9E5DB}"/>
              </a:ext>
            </a:extLst>
          </p:cNvPr>
          <p:cNvSpPr txBox="1"/>
          <p:nvPr/>
        </p:nvSpPr>
        <p:spPr>
          <a:xfrm>
            <a:off x="7845057" y="3642126"/>
            <a:ext cx="876366" cy="646331"/>
          </a:xfrm>
          <a:prstGeom prst="rect">
            <a:avLst/>
          </a:prstGeom>
          <a:noFill/>
        </p:spPr>
        <p:txBody>
          <a:bodyPr wrap="square" rtlCol="0">
            <a:spAutoFit/>
          </a:bodyPr>
          <a:lstStyle/>
          <a:p>
            <a:r>
              <a:rPr lang="hr-HR" dirty="0"/>
              <a:t>vrsta </a:t>
            </a:r>
          </a:p>
          <a:p>
            <a:r>
              <a:rPr lang="hr-HR" dirty="0"/>
              <a:t>mape</a:t>
            </a:r>
          </a:p>
        </p:txBody>
      </p:sp>
      <p:sp>
        <p:nvSpPr>
          <p:cNvPr id="15" name="TekstniOkvir 14">
            <a:extLst>
              <a:ext uri="{FF2B5EF4-FFF2-40B4-BE49-F238E27FC236}">
                <a16:creationId xmlns:a16="http://schemas.microsoft.com/office/drawing/2014/main" id="{49420A16-F0C8-47FF-9BB9-EFF7454169E8}"/>
              </a:ext>
            </a:extLst>
          </p:cNvPr>
          <p:cNvSpPr txBox="1"/>
          <p:nvPr/>
        </p:nvSpPr>
        <p:spPr>
          <a:xfrm>
            <a:off x="8698735" y="2115117"/>
            <a:ext cx="1754155" cy="369332"/>
          </a:xfrm>
          <a:prstGeom prst="rect">
            <a:avLst/>
          </a:prstGeom>
          <a:noFill/>
        </p:spPr>
        <p:txBody>
          <a:bodyPr wrap="square" rtlCol="0">
            <a:spAutoFit/>
          </a:bodyPr>
          <a:lstStyle/>
          <a:p>
            <a:r>
              <a:rPr lang="hr-HR" dirty="0"/>
              <a:t>prijava/odjava</a:t>
            </a:r>
          </a:p>
        </p:txBody>
      </p:sp>
      <p:sp>
        <p:nvSpPr>
          <p:cNvPr id="9" name="Strelica: gore 8">
            <a:extLst>
              <a:ext uri="{FF2B5EF4-FFF2-40B4-BE49-F238E27FC236}">
                <a16:creationId xmlns:a16="http://schemas.microsoft.com/office/drawing/2014/main" id="{7BBD2CF1-2C27-4AB3-BC82-3FF4C36EF3BC}"/>
              </a:ext>
            </a:extLst>
          </p:cNvPr>
          <p:cNvSpPr/>
          <p:nvPr/>
        </p:nvSpPr>
        <p:spPr>
          <a:xfrm rot="5400000">
            <a:off x="6680600" y="2869856"/>
            <a:ext cx="45719" cy="169476"/>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7" name="Strelica: gore 16">
            <a:extLst>
              <a:ext uri="{FF2B5EF4-FFF2-40B4-BE49-F238E27FC236}">
                <a16:creationId xmlns:a16="http://schemas.microsoft.com/office/drawing/2014/main" id="{A4FCDFBB-DE04-433D-93F2-490AC6E5D28A}"/>
              </a:ext>
            </a:extLst>
          </p:cNvPr>
          <p:cNvSpPr/>
          <p:nvPr/>
        </p:nvSpPr>
        <p:spPr>
          <a:xfrm>
            <a:off x="7445559" y="3180246"/>
            <a:ext cx="45719" cy="169476"/>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8" name="Strelica: gore 17">
            <a:extLst>
              <a:ext uri="{FF2B5EF4-FFF2-40B4-BE49-F238E27FC236}">
                <a16:creationId xmlns:a16="http://schemas.microsoft.com/office/drawing/2014/main" id="{63FE7B2F-6602-4B80-A52C-C45C2A0F5C9C}"/>
              </a:ext>
            </a:extLst>
          </p:cNvPr>
          <p:cNvSpPr/>
          <p:nvPr/>
        </p:nvSpPr>
        <p:spPr>
          <a:xfrm rot="10800000">
            <a:off x="7868042" y="2445285"/>
            <a:ext cx="45719" cy="169476"/>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9" name="Strelica: gore 18">
            <a:extLst>
              <a:ext uri="{FF2B5EF4-FFF2-40B4-BE49-F238E27FC236}">
                <a16:creationId xmlns:a16="http://schemas.microsoft.com/office/drawing/2014/main" id="{A2A56332-6932-4354-8FB2-72DE0973B0A6}"/>
              </a:ext>
            </a:extLst>
          </p:cNvPr>
          <p:cNvSpPr/>
          <p:nvPr/>
        </p:nvSpPr>
        <p:spPr>
          <a:xfrm>
            <a:off x="8157795" y="3263037"/>
            <a:ext cx="53827" cy="437166"/>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1" name="Strelica: gore 20">
            <a:extLst>
              <a:ext uri="{FF2B5EF4-FFF2-40B4-BE49-F238E27FC236}">
                <a16:creationId xmlns:a16="http://schemas.microsoft.com/office/drawing/2014/main" id="{9359966B-7D6E-4002-AFB8-15EFB866A53E}"/>
              </a:ext>
            </a:extLst>
          </p:cNvPr>
          <p:cNvSpPr/>
          <p:nvPr/>
        </p:nvSpPr>
        <p:spPr>
          <a:xfrm rot="12823030">
            <a:off x="9091784" y="2396178"/>
            <a:ext cx="45719" cy="21858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2" name="TekstniOkvir 21">
            <a:extLst>
              <a:ext uri="{FF2B5EF4-FFF2-40B4-BE49-F238E27FC236}">
                <a16:creationId xmlns:a16="http://schemas.microsoft.com/office/drawing/2014/main" id="{7A19FF30-0A20-4E7E-B976-8872E4C886D4}"/>
              </a:ext>
            </a:extLst>
          </p:cNvPr>
          <p:cNvSpPr txBox="1"/>
          <p:nvPr/>
        </p:nvSpPr>
        <p:spPr>
          <a:xfrm>
            <a:off x="4396782" y="5052080"/>
            <a:ext cx="6097554" cy="369332"/>
          </a:xfrm>
          <a:prstGeom prst="rect">
            <a:avLst/>
          </a:prstGeom>
          <a:noFill/>
        </p:spPr>
        <p:txBody>
          <a:bodyPr wrap="square">
            <a:spAutoFit/>
          </a:bodyPr>
          <a:lstStyle/>
          <a:p>
            <a:r>
              <a:rPr lang="hr-HR" dirty="0">
                <a:solidFill>
                  <a:srgbClr val="FF0000"/>
                </a:solidFill>
              </a:rPr>
              <a:t>https://vis.globe.gov/GLOBE/</a:t>
            </a:r>
          </a:p>
        </p:txBody>
      </p:sp>
    </p:spTree>
    <p:extLst>
      <p:ext uri="{BB962C8B-B14F-4D97-AF65-F5344CB8AC3E}">
        <p14:creationId xmlns:p14="http://schemas.microsoft.com/office/powerpoint/2010/main" val="2435373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F6C8ACE-3EA4-46A5-94DC-7D7C23294E84}"/>
              </a:ext>
            </a:extLst>
          </p:cNvPr>
          <p:cNvSpPr>
            <a:spLocks noChangeArrowheads="1"/>
          </p:cNvSpPr>
          <p:nvPr/>
        </p:nvSpPr>
        <p:spPr bwMode="auto">
          <a:xfrm>
            <a:off x="634973" y="1705935"/>
            <a:ext cx="8666540" cy="2559683"/>
          </a:xfrm>
          <a:prstGeom prst="rect">
            <a:avLst/>
          </a:prstGeom>
          <a:noFill/>
          <a:ln>
            <a:noFill/>
          </a:ln>
          <a:effec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hr-HR" altLang="sr-Latn-RS" sz="2800" dirty="0"/>
              <a:t>Tri koraka za vizualizaciju podataka:</a:t>
            </a:r>
          </a:p>
          <a:p>
            <a:pPr marL="0" marR="0" lvl="0" indent="0" algn="l" defTabSz="914400" rtl="0" eaLnBrk="0" fontAlgn="base" latinLnBrk="0" hangingPunct="0">
              <a:lnSpc>
                <a:spcPct val="100000"/>
              </a:lnSpc>
              <a:spcBef>
                <a:spcPct val="0"/>
              </a:spcBef>
              <a:spcAft>
                <a:spcPct val="0"/>
              </a:spcAft>
              <a:buClrTx/>
              <a:buSzTx/>
              <a:buFontTx/>
              <a:buNone/>
              <a:tabLst/>
            </a:pPr>
            <a:endParaRPr lang="hr-HR" altLang="sr-Latn-RS" sz="2800" dirty="0"/>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lang="hr-HR" altLang="sr-Latn-RS" sz="2800" dirty="0"/>
              <a:t>Odaberite vrstu podataka koju želite vidjeti </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lang="hr-HR" altLang="sr-Latn-RS" sz="2800" dirty="0"/>
              <a:t>Odaberite datum za koji želite vidjeti podatke </a:t>
            </a:r>
          </a:p>
          <a:p>
            <a:pPr marL="514350" marR="0" lvl="0" indent="-514350" algn="l" defTabSz="914400" rtl="0" eaLnBrk="0" fontAlgn="base" latinLnBrk="0" hangingPunct="0">
              <a:lnSpc>
                <a:spcPct val="100000"/>
              </a:lnSpc>
              <a:spcBef>
                <a:spcPct val="0"/>
              </a:spcBef>
              <a:spcAft>
                <a:spcPct val="0"/>
              </a:spcAft>
              <a:buClrTx/>
              <a:buSzTx/>
              <a:buFontTx/>
              <a:buAutoNum type="arabicPeriod" startAt="3"/>
              <a:tabLst/>
            </a:pPr>
            <a:r>
              <a:rPr lang="hr-HR" altLang="sr-Latn-RS" sz="2800" dirty="0"/>
              <a:t>Kliknite podatkovnu točku na karti da biste dobili tablicu</a:t>
            </a:r>
          </a:p>
          <a:p>
            <a:pPr marR="0" lvl="0" algn="l" defTabSz="914400" rtl="0" eaLnBrk="0" fontAlgn="base" latinLnBrk="0" hangingPunct="0">
              <a:lnSpc>
                <a:spcPct val="100000"/>
              </a:lnSpc>
              <a:spcBef>
                <a:spcPct val="0"/>
              </a:spcBef>
              <a:spcAft>
                <a:spcPct val="0"/>
              </a:spcAft>
              <a:buClrTx/>
              <a:buSzTx/>
              <a:tabLst/>
            </a:pPr>
            <a:r>
              <a:rPr lang="hr-HR" altLang="sr-Latn-RS" sz="2800" dirty="0"/>
              <a:t>      i grafikon informacija </a:t>
            </a:r>
          </a:p>
        </p:txBody>
      </p:sp>
      <p:pic>
        <p:nvPicPr>
          <p:cNvPr id="4" name="Slika 3">
            <a:extLst>
              <a:ext uri="{FF2B5EF4-FFF2-40B4-BE49-F238E27FC236}">
                <a16:creationId xmlns:a16="http://schemas.microsoft.com/office/drawing/2014/main" id="{D3FD65CB-6E7B-40BC-B88A-E84154B71B68}"/>
              </a:ext>
            </a:extLst>
          </p:cNvPr>
          <p:cNvPicPr>
            <a:picLocks noChangeAspect="1"/>
          </p:cNvPicPr>
          <p:nvPr/>
        </p:nvPicPr>
        <p:blipFill rotWithShape="1">
          <a:blip r:embed="rId5"/>
          <a:srcRect l="32296" t="25850" r="50791" b="18504"/>
          <a:stretch/>
        </p:blipFill>
        <p:spPr>
          <a:xfrm>
            <a:off x="9568520" y="1524858"/>
            <a:ext cx="2062066" cy="3816221"/>
          </a:xfrm>
          <a:prstGeom prst="rect">
            <a:avLst/>
          </a:prstGeom>
        </p:spPr>
      </p:pic>
      <p:sp>
        <p:nvSpPr>
          <p:cNvPr id="6" name="TekstniOkvir 5">
            <a:extLst>
              <a:ext uri="{FF2B5EF4-FFF2-40B4-BE49-F238E27FC236}">
                <a16:creationId xmlns:a16="http://schemas.microsoft.com/office/drawing/2014/main" id="{8F5F21F6-1CEE-4406-8498-87056A2CBA13}"/>
              </a:ext>
            </a:extLst>
          </p:cNvPr>
          <p:cNvSpPr txBox="1"/>
          <p:nvPr/>
        </p:nvSpPr>
        <p:spPr>
          <a:xfrm>
            <a:off x="4396782" y="5052080"/>
            <a:ext cx="6097554" cy="369332"/>
          </a:xfrm>
          <a:prstGeom prst="rect">
            <a:avLst/>
          </a:prstGeom>
          <a:noFill/>
        </p:spPr>
        <p:txBody>
          <a:bodyPr wrap="square">
            <a:spAutoFit/>
          </a:bodyPr>
          <a:lstStyle/>
          <a:p>
            <a:r>
              <a:rPr lang="hr-HR" dirty="0">
                <a:solidFill>
                  <a:srgbClr val="FF0000"/>
                </a:solidFill>
              </a:rPr>
              <a:t>https://vis.globe.gov/GLOBE/</a:t>
            </a:r>
          </a:p>
        </p:txBody>
      </p:sp>
    </p:spTree>
    <p:extLst>
      <p:ext uri="{BB962C8B-B14F-4D97-AF65-F5344CB8AC3E}">
        <p14:creationId xmlns:p14="http://schemas.microsoft.com/office/powerpoint/2010/main" val="3907904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a:extLst>
              <a:ext uri="{FF2B5EF4-FFF2-40B4-BE49-F238E27FC236}">
                <a16:creationId xmlns:a16="http://schemas.microsoft.com/office/drawing/2014/main" id="{E377F60D-A8F1-4F26-A7CD-3D70E46D79AA}"/>
              </a:ext>
            </a:extLst>
          </p:cNvPr>
          <p:cNvPicPr>
            <a:picLocks noChangeAspect="1"/>
          </p:cNvPicPr>
          <p:nvPr/>
        </p:nvPicPr>
        <p:blipFill rotWithShape="1">
          <a:blip r:embed="rId5"/>
          <a:srcRect t="9932" r="892" b="4033"/>
          <a:stretch/>
        </p:blipFill>
        <p:spPr>
          <a:xfrm>
            <a:off x="1540373" y="1204467"/>
            <a:ext cx="9111253" cy="4449066"/>
          </a:xfrm>
          <a:prstGeom prst="rect">
            <a:avLst/>
          </a:prstGeom>
        </p:spPr>
      </p:pic>
    </p:spTree>
    <p:extLst>
      <p:ext uri="{BB962C8B-B14F-4D97-AF65-F5344CB8AC3E}">
        <p14:creationId xmlns:p14="http://schemas.microsoft.com/office/powerpoint/2010/main" val="1055449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2379D0E2-6DDF-4B83-98B5-5D539284DDA4}"/>
              </a:ext>
            </a:extLst>
          </p:cNvPr>
          <p:cNvPicPr>
            <a:picLocks noChangeAspect="1"/>
          </p:cNvPicPr>
          <p:nvPr/>
        </p:nvPicPr>
        <p:blipFill rotWithShape="1">
          <a:blip r:embed="rId5"/>
          <a:srcRect l="656" t="9450" r="607" b="4034"/>
          <a:stretch/>
        </p:blipFill>
        <p:spPr>
          <a:xfrm>
            <a:off x="1305017" y="1287965"/>
            <a:ext cx="8687902" cy="4282070"/>
          </a:xfrm>
          <a:prstGeom prst="rect">
            <a:avLst/>
          </a:prstGeom>
        </p:spPr>
      </p:pic>
      <p:sp>
        <p:nvSpPr>
          <p:cNvPr id="6" name="Elipsa 5">
            <a:extLst>
              <a:ext uri="{FF2B5EF4-FFF2-40B4-BE49-F238E27FC236}">
                <a16:creationId xmlns:a16="http://schemas.microsoft.com/office/drawing/2014/main" id="{382B3595-5BA1-4C83-8D84-C0F1A500AB4C}"/>
              </a:ext>
            </a:extLst>
          </p:cNvPr>
          <p:cNvSpPr/>
          <p:nvPr/>
        </p:nvSpPr>
        <p:spPr>
          <a:xfrm>
            <a:off x="7474998" y="4032986"/>
            <a:ext cx="1184520" cy="4861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Elipsa 6">
            <a:extLst>
              <a:ext uri="{FF2B5EF4-FFF2-40B4-BE49-F238E27FC236}">
                <a16:creationId xmlns:a16="http://schemas.microsoft.com/office/drawing/2014/main" id="{F7BACDE5-3486-4822-818F-7D7E064B3FCD}"/>
              </a:ext>
            </a:extLst>
          </p:cNvPr>
          <p:cNvSpPr/>
          <p:nvPr/>
        </p:nvSpPr>
        <p:spPr>
          <a:xfrm>
            <a:off x="8741705" y="3718837"/>
            <a:ext cx="678236" cy="4861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 name="Elipsa 7">
            <a:extLst>
              <a:ext uri="{FF2B5EF4-FFF2-40B4-BE49-F238E27FC236}">
                <a16:creationId xmlns:a16="http://schemas.microsoft.com/office/drawing/2014/main" id="{209B8230-8532-4BAC-B6F8-E2D70C48FDE6}"/>
              </a:ext>
            </a:extLst>
          </p:cNvPr>
          <p:cNvSpPr/>
          <p:nvPr/>
        </p:nvSpPr>
        <p:spPr>
          <a:xfrm>
            <a:off x="8659518" y="2825014"/>
            <a:ext cx="678236" cy="4861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038505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51059FC2-A764-4A3E-AC91-8422A9C7D880}"/>
              </a:ext>
            </a:extLst>
          </p:cNvPr>
          <p:cNvPicPr>
            <a:picLocks noChangeAspect="1"/>
          </p:cNvPicPr>
          <p:nvPr/>
        </p:nvPicPr>
        <p:blipFill rotWithShape="1">
          <a:blip r:embed="rId5"/>
          <a:srcRect t="16699" r="79320" b="20259"/>
          <a:stretch/>
        </p:blipFill>
        <p:spPr>
          <a:xfrm>
            <a:off x="606490" y="1253147"/>
            <a:ext cx="2521258" cy="4323427"/>
          </a:xfrm>
          <a:prstGeom prst="rect">
            <a:avLst/>
          </a:prstGeom>
        </p:spPr>
      </p:pic>
      <p:pic>
        <p:nvPicPr>
          <p:cNvPr id="5" name="Slika 4">
            <a:extLst>
              <a:ext uri="{FF2B5EF4-FFF2-40B4-BE49-F238E27FC236}">
                <a16:creationId xmlns:a16="http://schemas.microsoft.com/office/drawing/2014/main" id="{59B6D302-3C7D-4AF2-95A1-B30CA48024CF}"/>
              </a:ext>
            </a:extLst>
          </p:cNvPr>
          <p:cNvPicPr>
            <a:picLocks noChangeAspect="1"/>
          </p:cNvPicPr>
          <p:nvPr/>
        </p:nvPicPr>
        <p:blipFill rotWithShape="1">
          <a:blip r:embed="rId6"/>
          <a:srcRect l="766" t="9524" r="3418" b="9797"/>
          <a:stretch/>
        </p:blipFill>
        <p:spPr>
          <a:xfrm>
            <a:off x="3426473" y="1428426"/>
            <a:ext cx="8025536" cy="3801232"/>
          </a:xfrm>
          <a:prstGeom prst="rect">
            <a:avLst/>
          </a:prstGeom>
        </p:spPr>
      </p:pic>
      <p:sp>
        <p:nvSpPr>
          <p:cNvPr id="8" name="Elipsa 7">
            <a:extLst>
              <a:ext uri="{FF2B5EF4-FFF2-40B4-BE49-F238E27FC236}">
                <a16:creationId xmlns:a16="http://schemas.microsoft.com/office/drawing/2014/main" id="{349DF367-A704-45BD-AE54-83969DB29FD7}"/>
              </a:ext>
            </a:extLst>
          </p:cNvPr>
          <p:cNvSpPr/>
          <p:nvPr/>
        </p:nvSpPr>
        <p:spPr>
          <a:xfrm>
            <a:off x="636572" y="5209452"/>
            <a:ext cx="678236" cy="4861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Elipsa 8">
            <a:extLst>
              <a:ext uri="{FF2B5EF4-FFF2-40B4-BE49-F238E27FC236}">
                <a16:creationId xmlns:a16="http://schemas.microsoft.com/office/drawing/2014/main" id="{3AB2848C-0972-4564-AB0E-9E18BCD67EC8}"/>
              </a:ext>
            </a:extLst>
          </p:cNvPr>
          <p:cNvSpPr/>
          <p:nvPr/>
        </p:nvSpPr>
        <p:spPr>
          <a:xfrm>
            <a:off x="1092390" y="2384169"/>
            <a:ext cx="1408213" cy="4861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Elipsa 9">
            <a:extLst>
              <a:ext uri="{FF2B5EF4-FFF2-40B4-BE49-F238E27FC236}">
                <a16:creationId xmlns:a16="http://schemas.microsoft.com/office/drawing/2014/main" id="{0E6908F9-DBED-46B9-892F-0BB72A075FB9}"/>
              </a:ext>
            </a:extLst>
          </p:cNvPr>
          <p:cNvSpPr/>
          <p:nvPr/>
        </p:nvSpPr>
        <p:spPr>
          <a:xfrm>
            <a:off x="753272" y="4644741"/>
            <a:ext cx="678236" cy="4861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461860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a:extLst>
              <a:ext uri="{FF2B5EF4-FFF2-40B4-BE49-F238E27FC236}">
                <a16:creationId xmlns:a16="http://schemas.microsoft.com/office/drawing/2014/main" id="{157C2CCF-ECFA-4C9F-B9FF-894040A97E0E}"/>
              </a:ext>
            </a:extLst>
          </p:cNvPr>
          <p:cNvPicPr>
            <a:picLocks noChangeAspect="1"/>
          </p:cNvPicPr>
          <p:nvPr/>
        </p:nvPicPr>
        <p:blipFill rotWithShape="1">
          <a:blip r:embed="rId5"/>
          <a:srcRect l="24564" t="10642" r="55137" b="31376"/>
          <a:stretch/>
        </p:blipFill>
        <p:spPr>
          <a:xfrm>
            <a:off x="951720" y="1165572"/>
            <a:ext cx="2474753" cy="3976382"/>
          </a:xfrm>
          <a:prstGeom prst="rect">
            <a:avLst/>
          </a:prstGeom>
        </p:spPr>
      </p:pic>
      <p:sp>
        <p:nvSpPr>
          <p:cNvPr id="6" name="TekstniOkvir 5">
            <a:extLst>
              <a:ext uri="{FF2B5EF4-FFF2-40B4-BE49-F238E27FC236}">
                <a16:creationId xmlns:a16="http://schemas.microsoft.com/office/drawing/2014/main" id="{0BD9069D-84CD-46C5-88CA-B545F6D601AB}"/>
              </a:ext>
            </a:extLst>
          </p:cNvPr>
          <p:cNvSpPr txBox="1"/>
          <p:nvPr/>
        </p:nvSpPr>
        <p:spPr>
          <a:xfrm>
            <a:off x="3884103" y="2230433"/>
            <a:ext cx="6635691" cy="1846659"/>
          </a:xfrm>
          <a:prstGeom prst="rect">
            <a:avLst/>
          </a:prstGeom>
          <a:noFill/>
        </p:spPr>
        <p:txBody>
          <a:bodyPr wrap="square" rtlCol="0">
            <a:spAutoFit/>
          </a:bodyPr>
          <a:lstStyle/>
          <a:p>
            <a:r>
              <a:rPr lang="hr-HR" sz="2400" dirty="0">
                <a:solidFill>
                  <a:srgbClr val="00B050"/>
                </a:solidFill>
              </a:rPr>
              <a:t>Marina Nemet</a:t>
            </a:r>
          </a:p>
          <a:p>
            <a:r>
              <a:rPr lang="hr-HR" sz="2400" dirty="0">
                <a:hlinkClick r:id="rId6"/>
              </a:rPr>
              <a:t>marina.nemet@skole.hr</a:t>
            </a:r>
            <a:r>
              <a:rPr lang="hr-HR" sz="2400" dirty="0"/>
              <a:t> / </a:t>
            </a:r>
            <a:r>
              <a:rPr lang="hr-HR" sz="2400" dirty="0">
                <a:hlinkClick r:id="rId7"/>
              </a:rPr>
              <a:t>mmnemet1@gmail.com</a:t>
            </a:r>
            <a:endParaRPr lang="hr-HR" sz="2400" dirty="0"/>
          </a:p>
          <a:p>
            <a:r>
              <a:rPr lang="hr-HR" sz="2400" dirty="0"/>
              <a:t>Osnovna škola</a:t>
            </a:r>
            <a:r>
              <a:rPr lang="en-US" sz="2400" dirty="0"/>
              <a:t> </a:t>
            </a:r>
            <a:r>
              <a:rPr lang="hr-HR" sz="2400" dirty="0"/>
              <a:t>V</a:t>
            </a:r>
            <a:r>
              <a:rPr lang="en-US" sz="2400" dirty="0" err="1"/>
              <a:t>ladimir</a:t>
            </a:r>
            <a:r>
              <a:rPr lang="en-US" sz="2400" dirty="0"/>
              <a:t> </a:t>
            </a:r>
            <a:r>
              <a:rPr lang="hr-HR" sz="2400" dirty="0"/>
              <a:t>N</a:t>
            </a:r>
            <a:r>
              <a:rPr lang="en-US" sz="2400" dirty="0" err="1"/>
              <a:t>azor</a:t>
            </a:r>
            <a:r>
              <a:rPr lang="en-US" sz="2400" dirty="0"/>
              <a:t> </a:t>
            </a:r>
            <a:r>
              <a:rPr lang="hr-HR" sz="2400" dirty="0"/>
              <a:t>V</a:t>
            </a:r>
            <a:r>
              <a:rPr lang="en-US" sz="2400" dirty="0" err="1"/>
              <a:t>irovitica</a:t>
            </a:r>
            <a:r>
              <a:rPr lang="hr-HR" sz="2400" dirty="0"/>
              <a:t>, Hrvatska</a:t>
            </a:r>
          </a:p>
          <a:p>
            <a:r>
              <a:rPr lang="hr-HR" sz="2400" dirty="0"/>
              <a:t>GLOBE učiteljica od 2012.</a:t>
            </a:r>
          </a:p>
          <a:p>
            <a:r>
              <a:rPr lang="hr-HR" dirty="0"/>
              <a:t> </a:t>
            </a:r>
          </a:p>
        </p:txBody>
      </p:sp>
    </p:spTree>
    <p:extLst>
      <p:ext uri="{BB962C8B-B14F-4D97-AF65-F5344CB8AC3E}">
        <p14:creationId xmlns:p14="http://schemas.microsoft.com/office/powerpoint/2010/main" val="807063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273C6020-05A9-4F5C-BF40-E59920F1EA9D}"/>
              </a:ext>
            </a:extLst>
          </p:cNvPr>
          <p:cNvPicPr>
            <a:picLocks noChangeAspect="1"/>
          </p:cNvPicPr>
          <p:nvPr/>
        </p:nvPicPr>
        <p:blipFill rotWithShape="1">
          <a:blip r:embed="rId5"/>
          <a:srcRect l="47832" t="28708" r="36633" b="29660"/>
          <a:stretch/>
        </p:blipFill>
        <p:spPr>
          <a:xfrm>
            <a:off x="830424" y="1343608"/>
            <a:ext cx="1894115" cy="2855168"/>
          </a:xfrm>
          <a:prstGeom prst="rect">
            <a:avLst/>
          </a:prstGeom>
        </p:spPr>
      </p:pic>
      <p:pic>
        <p:nvPicPr>
          <p:cNvPr id="5" name="Slika 4">
            <a:extLst>
              <a:ext uri="{FF2B5EF4-FFF2-40B4-BE49-F238E27FC236}">
                <a16:creationId xmlns:a16="http://schemas.microsoft.com/office/drawing/2014/main" id="{35FA3829-97B6-4A9D-90D4-29005C052A70}"/>
              </a:ext>
            </a:extLst>
          </p:cNvPr>
          <p:cNvPicPr>
            <a:picLocks noChangeAspect="1"/>
          </p:cNvPicPr>
          <p:nvPr/>
        </p:nvPicPr>
        <p:blipFill rotWithShape="1">
          <a:blip r:embed="rId6"/>
          <a:srcRect l="1301" t="10068" r="2653" b="9252"/>
          <a:stretch/>
        </p:blipFill>
        <p:spPr>
          <a:xfrm>
            <a:off x="2873828" y="1259633"/>
            <a:ext cx="8609652" cy="4068147"/>
          </a:xfrm>
          <a:prstGeom prst="rect">
            <a:avLst/>
          </a:prstGeom>
        </p:spPr>
      </p:pic>
      <p:sp>
        <p:nvSpPr>
          <p:cNvPr id="8" name="Elipsa 7">
            <a:extLst>
              <a:ext uri="{FF2B5EF4-FFF2-40B4-BE49-F238E27FC236}">
                <a16:creationId xmlns:a16="http://schemas.microsoft.com/office/drawing/2014/main" id="{7F29C504-8B19-4673-91CE-847060202286}"/>
              </a:ext>
            </a:extLst>
          </p:cNvPr>
          <p:cNvSpPr/>
          <p:nvPr/>
        </p:nvSpPr>
        <p:spPr>
          <a:xfrm>
            <a:off x="2958514" y="5006802"/>
            <a:ext cx="678236" cy="4861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Elipsa 8">
            <a:extLst>
              <a:ext uri="{FF2B5EF4-FFF2-40B4-BE49-F238E27FC236}">
                <a16:creationId xmlns:a16="http://schemas.microsoft.com/office/drawing/2014/main" id="{77039230-A44D-42F4-A2AD-35A2B96CD3EB}"/>
              </a:ext>
            </a:extLst>
          </p:cNvPr>
          <p:cNvSpPr/>
          <p:nvPr/>
        </p:nvSpPr>
        <p:spPr>
          <a:xfrm>
            <a:off x="708520" y="1839079"/>
            <a:ext cx="678236" cy="4861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897679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6D57EE93-4FD6-4244-8A80-D148BF5FE45F}"/>
              </a:ext>
            </a:extLst>
          </p:cNvPr>
          <p:cNvPicPr>
            <a:picLocks noChangeAspect="1"/>
          </p:cNvPicPr>
          <p:nvPr/>
        </p:nvPicPr>
        <p:blipFill rotWithShape="1">
          <a:blip r:embed="rId5"/>
          <a:srcRect t="9450" r="20340" b="17152"/>
          <a:stretch/>
        </p:blipFill>
        <p:spPr>
          <a:xfrm>
            <a:off x="1845045" y="1176354"/>
            <a:ext cx="8692749" cy="4505291"/>
          </a:xfrm>
          <a:prstGeom prst="rect">
            <a:avLst/>
          </a:prstGeom>
        </p:spPr>
      </p:pic>
      <p:sp>
        <p:nvSpPr>
          <p:cNvPr id="10" name="Elipsa 9">
            <a:extLst>
              <a:ext uri="{FF2B5EF4-FFF2-40B4-BE49-F238E27FC236}">
                <a16:creationId xmlns:a16="http://schemas.microsoft.com/office/drawing/2014/main" id="{025E282D-22E9-4208-8DA5-AE3EEBE32568}"/>
              </a:ext>
            </a:extLst>
          </p:cNvPr>
          <p:cNvSpPr/>
          <p:nvPr/>
        </p:nvSpPr>
        <p:spPr>
          <a:xfrm>
            <a:off x="3833460" y="2483926"/>
            <a:ext cx="678236" cy="4861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303577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7" name="Slika 6">
            <a:extLst>
              <a:ext uri="{FF2B5EF4-FFF2-40B4-BE49-F238E27FC236}">
                <a16:creationId xmlns:a16="http://schemas.microsoft.com/office/drawing/2014/main" id="{64F79DD7-D86D-47EA-8821-B59C0198AD87}"/>
              </a:ext>
            </a:extLst>
          </p:cNvPr>
          <p:cNvPicPr>
            <a:picLocks noChangeAspect="1"/>
          </p:cNvPicPr>
          <p:nvPr/>
        </p:nvPicPr>
        <p:blipFill rotWithShape="1">
          <a:blip r:embed="rId5"/>
          <a:srcRect t="9251" r="79107" b="9388"/>
          <a:stretch/>
        </p:blipFill>
        <p:spPr>
          <a:xfrm>
            <a:off x="530413" y="372883"/>
            <a:ext cx="2428101" cy="5318697"/>
          </a:xfrm>
          <a:prstGeom prst="rect">
            <a:avLst/>
          </a:prstGeom>
        </p:spPr>
      </p:pic>
      <p:sp>
        <p:nvSpPr>
          <p:cNvPr id="9" name="Elipsa 8">
            <a:extLst>
              <a:ext uri="{FF2B5EF4-FFF2-40B4-BE49-F238E27FC236}">
                <a16:creationId xmlns:a16="http://schemas.microsoft.com/office/drawing/2014/main" id="{77039230-A44D-42F4-A2AD-35A2B96CD3EB}"/>
              </a:ext>
            </a:extLst>
          </p:cNvPr>
          <p:cNvSpPr/>
          <p:nvPr/>
        </p:nvSpPr>
        <p:spPr>
          <a:xfrm>
            <a:off x="697607" y="680298"/>
            <a:ext cx="678236" cy="4861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1" name="Slika 10">
            <a:extLst>
              <a:ext uri="{FF2B5EF4-FFF2-40B4-BE49-F238E27FC236}">
                <a16:creationId xmlns:a16="http://schemas.microsoft.com/office/drawing/2014/main" id="{D23A56E3-04BF-4466-AAC8-9E2207C7536A}"/>
              </a:ext>
            </a:extLst>
          </p:cNvPr>
          <p:cNvPicPr>
            <a:picLocks noChangeAspect="1"/>
          </p:cNvPicPr>
          <p:nvPr/>
        </p:nvPicPr>
        <p:blipFill rotWithShape="1">
          <a:blip r:embed="rId6"/>
          <a:srcRect l="582" t="9920" r="14733" b="9920"/>
          <a:stretch/>
        </p:blipFill>
        <p:spPr>
          <a:xfrm>
            <a:off x="4314548" y="1386134"/>
            <a:ext cx="7256509" cy="3863729"/>
          </a:xfrm>
          <a:prstGeom prst="rect">
            <a:avLst/>
          </a:prstGeom>
        </p:spPr>
      </p:pic>
    </p:spTree>
    <p:extLst>
      <p:ext uri="{BB962C8B-B14F-4D97-AF65-F5344CB8AC3E}">
        <p14:creationId xmlns:p14="http://schemas.microsoft.com/office/powerpoint/2010/main" val="2828437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8B1EE4EA-3A40-4DFC-AF54-401D9506FD3B}"/>
              </a:ext>
            </a:extLst>
          </p:cNvPr>
          <p:cNvPicPr>
            <a:picLocks noChangeAspect="1"/>
          </p:cNvPicPr>
          <p:nvPr/>
        </p:nvPicPr>
        <p:blipFill rotWithShape="1">
          <a:blip r:embed="rId5"/>
          <a:srcRect t="9838" r="1735" b="4033"/>
          <a:stretch/>
        </p:blipFill>
        <p:spPr>
          <a:xfrm>
            <a:off x="2407297" y="1388801"/>
            <a:ext cx="8276253" cy="4080397"/>
          </a:xfrm>
          <a:prstGeom prst="rect">
            <a:avLst/>
          </a:prstGeom>
        </p:spPr>
      </p:pic>
    </p:spTree>
    <p:extLst>
      <p:ext uri="{BB962C8B-B14F-4D97-AF65-F5344CB8AC3E}">
        <p14:creationId xmlns:p14="http://schemas.microsoft.com/office/powerpoint/2010/main" val="728552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06F2609C-4101-4A80-B87B-B1A533B8E68F}"/>
              </a:ext>
            </a:extLst>
          </p:cNvPr>
          <p:cNvPicPr>
            <a:picLocks noChangeAspect="1"/>
          </p:cNvPicPr>
          <p:nvPr/>
        </p:nvPicPr>
        <p:blipFill rotWithShape="1">
          <a:blip r:embed="rId5"/>
          <a:srcRect t="9932" r="31429" b="15918"/>
          <a:stretch/>
        </p:blipFill>
        <p:spPr>
          <a:xfrm>
            <a:off x="0" y="1039002"/>
            <a:ext cx="5777752" cy="3514369"/>
          </a:xfrm>
          <a:prstGeom prst="rect">
            <a:avLst/>
          </a:prstGeom>
        </p:spPr>
      </p:pic>
      <p:pic>
        <p:nvPicPr>
          <p:cNvPr id="5" name="Slika 4">
            <a:extLst>
              <a:ext uri="{FF2B5EF4-FFF2-40B4-BE49-F238E27FC236}">
                <a16:creationId xmlns:a16="http://schemas.microsoft.com/office/drawing/2014/main" id="{282FA5D9-FC5C-438E-8208-5A4C3B6C9924}"/>
              </a:ext>
            </a:extLst>
          </p:cNvPr>
          <p:cNvPicPr>
            <a:picLocks noChangeAspect="1"/>
          </p:cNvPicPr>
          <p:nvPr/>
        </p:nvPicPr>
        <p:blipFill rotWithShape="1">
          <a:blip r:embed="rId6"/>
          <a:srcRect l="16223" t="15422" r="14225" b="24496"/>
          <a:stretch/>
        </p:blipFill>
        <p:spPr>
          <a:xfrm>
            <a:off x="5759739" y="2202024"/>
            <a:ext cx="6272288" cy="3047839"/>
          </a:xfrm>
          <a:prstGeom prst="rect">
            <a:avLst/>
          </a:prstGeom>
        </p:spPr>
      </p:pic>
    </p:spTree>
    <p:extLst>
      <p:ext uri="{BB962C8B-B14F-4D97-AF65-F5344CB8AC3E}">
        <p14:creationId xmlns:p14="http://schemas.microsoft.com/office/powerpoint/2010/main" val="713508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o je u pravu: jednostavan zadatak koji je zbunio Balkan - Online Recepti">
            <a:extLst>
              <a:ext uri="{FF2B5EF4-FFF2-40B4-BE49-F238E27FC236}">
                <a16:creationId xmlns:a16="http://schemas.microsoft.com/office/drawing/2014/main" id="{4AF211FF-80C1-4548-BA63-926BF0EE9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460" y="1144166"/>
            <a:ext cx="2667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niOkvir 2">
            <a:extLst>
              <a:ext uri="{FF2B5EF4-FFF2-40B4-BE49-F238E27FC236}">
                <a16:creationId xmlns:a16="http://schemas.microsoft.com/office/drawing/2014/main" id="{9B1DD6E8-6271-447D-9645-29CC567BFFFA}"/>
              </a:ext>
            </a:extLst>
          </p:cNvPr>
          <p:cNvSpPr txBox="1"/>
          <p:nvPr/>
        </p:nvSpPr>
        <p:spPr>
          <a:xfrm>
            <a:off x="2997460" y="2120002"/>
            <a:ext cx="8864080" cy="2308324"/>
          </a:xfrm>
          <a:prstGeom prst="rect">
            <a:avLst/>
          </a:prstGeom>
          <a:noFill/>
        </p:spPr>
        <p:txBody>
          <a:bodyPr wrap="square" rtlCol="0">
            <a:spAutoFit/>
          </a:bodyPr>
          <a:lstStyle/>
          <a:p>
            <a:pPr marL="457200" indent="-457200">
              <a:buAutoNum type="arabicPeriod"/>
            </a:pPr>
            <a:r>
              <a:rPr lang="hr-HR" sz="2400" dirty="0"/>
              <a:t>Uz pomoć filtera pronađi OS Eugena </a:t>
            </a:r>
            <a:r>
              <a:rPr lang="hr-HR" sz="2400" dirty="0" err="1"/>
              <a:t>Kumicica</a:t>
            </a:r>
            <a:r>
              <a:rPr lang="hr-HR" sz="2400" dirty="0"/>
              <a:t> i mjernu postaju</a:t>
            </a:r>
          </a:p>
          <a:p>
            <a:r>
              <a:rPr lang="hr-HR" sz="2400" dirty="0"/>
              <a:t>       „</a:t>
            </a:r>
            <a:r>
              <a:rPr lang="hr-HR" sz="2400" dirty="0" err="1"/>
              <a:t>skolski</a:t>
            </a:r>
            <a:r>
              <a:rPr lang="hr-HR" sz="2400" dirty="0"/>
              <a:t> park” i na jednom grafikonu prikaži usporedbu podataka</a:t>
            </a:r>
          </a:p>
          <a:p>
            <a:r>
              <a:rPr lang="hr-HR" sz="2400" dirty="0"/>
              <a:t>       minimalne i maksimalne temperature zraka u periodu unazad   </a:t>
            </a:r>
          </a:p>
          <a:p>
            <a:r>
              <a:rPr lang="hr-HR" sz="2400" dirty="0"/>
              <a:t>       godinu dana</a:t>
            </a:r>
          </a:p>
          <a:p>
            <a:pPr marL="457200" indent="-457200">
              <a:buAutoNum type="arabicPeriod" startAt="2"/>
            </a:pPr>
            <a:r>
              <a:rPr lang="hr-HR" sz="2400" dirty="0"/>
              <a:t>Koliko je škola u Češkoj upisalo u bazu podatak da je pH-vrijednost</a:t>
            </a:r>
          </a:p>
          <a:p>
            <a:r>
              <a:rPr lang="hr-HR" sz="2400" dirty="0"/>
              <a:t>       vode za datum 3. travnja 2014. godine manji ili jednak 5? </a:t>
            </a:r>
          </a:p>
        </p:txBody>
      </p:sp>
    </p:spTree>
    <p:extLst>
      <p:ext uri="{BB962C8B-B14F-4D97-AF65-F5344CB8AC3E}">
        <p14:creationId xmlns:p14="http://schemas.microsoft.com/office/powerpoint/2010/main" val="426475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2" name="Slika 1">
            <a:extLst>
              <a:ext uri="{FF2B5EF4-FFF2-40B4-BE49-F238E27FC236}">
                <a16:creationId xmlns:a16="http://schemas.microsoft.com/office/drawing/2014/main" id="{AB805ED0-9358-4DA3-98E4-FD4D2C8056E5}"/>
              </a:ext>
            </a:extLst>
          </p:cNvPr>
          <p:cNvPicPr>
            <a:picLocks noChangeAspect="1"/>
          </p:cNvPicPr>
          <p:nvPr/>
        </p:nvPicPr>
        <p:blipFill>
          <a:blip r:embed="rId5"/>
          <a:stretch>
            <a:fillRect/>
          </a:stretch>
        </p:blipFill>
        <p:spPr>
          <a:xfrm>
            <a:off x="1056118" y="1727122"/>
            <a:ext cx="2143125" cy="2143125"/>
          </a:xfrm>
          <a:prstGeom prst="rect">
            <a:avLst/>
          </a:prstGeom>
        </p:spPr>
      </p:pic>
      <p:pic>
        <p:nvPicPr>
          <p:cNvPr id="4" name="Slika 3">
            <a:extLst>
              <a:ext uri="{FF2B5EF4-FFF2-40B4-BE49-F238E27FC236}">
                <a16:creationId xmlns:a16="http://schemas.microsoft.com/office/drawing/2014/main" id="{C3C8CF97-F66B-4F1C-8C61-3C3AB939111B}"/>
              </a:ext>
            </a:extLst>
          </p:cNvPr>
          <p:cNvPicPr>
            <a:picLocks noChangeAspect="1"/>
          </p:cNvPicPr>
          <p:nvPr/>
        </p:nvPicPr>
        <p:blipFill rotWithShape="1">
          <a:blip r:embed="rId6"/>
          <a:srcRect l="51641" t="43889" r="38828" b="44722"/>
          <a:stretch/>
        </p:blipFill>
        <p:spPr>
          <a:xfrm>
            <a:off x="4336894" y="2695575"/>
            <a:ext cx="2182388" cy="1466850"/>
          </a:xfrm>
          <a:prstGeom prst="rect">
            <a:avLst/>
          </a:prstGeom>
        </p:spPr>
      </p:pic>
      <p:pic>
        <p:nvPicPr>
          <p:cNvPr id="5" name="Slika 4">
            <a:extLst>
              <a:ext uri="{FF2B5EF4-FFF2-40B4-BE49-F238E27FC236}">
                <a16:creationId xmlns:a16="http://schemas.microsoft.com/office/drawing/2014/main" id="{91342E16-1F66-473A-ABFF-6284048B47CF}"/>
              </a:ext>
            </a:extLst>
          </p:cNvPr>
          <p:cNvPicPr>
            <a:picLocks noChangeAspect="1"/>
          </p:cNvPicPr>
          <p:nvPr/>
        </p:nvPicPr>
        <p:blipFill rotWithShape="1">
          <a:blip r:embed="rId7"/>
          <a:srcRect r="69596" b="972"/>
          <a:stretch/>
        </p:blipFill>
        <p:spPr>
          <a:xfrm>
            <a:off x="8629650" y="882650"/>
            <a:ext cx="2438400" cy="4367213"/>
          </a:xfrm>
          <a:prstGeom prst="rect">
            <a:avLst/>
          </a:prstGeom>
        </p:spPr>
      </p:pic>
    </p:spTree>
    <p:extLst>
      <p:ext uri="{BB962C8B-B14F-4D97-AF65-F5344CB8AC3E}">
        <p14:creationId xmlns:p14="http://schemas.microsoft.com/office/powerpoint/2010/main" val="1907729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ED8053C-AF28-403A-90F2-67A100EDE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10BCDCE7-03A4-438B-9B4A-0F5E37C4C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2677" y="456020"/>
            <a:ext cx="6737282" cy="6032228"/>
          </a:xfrm>
          <a:custGeom>
            <a:avLst/>
            <a:gdLst>
              <a:gd name="connsiteX0" fmla="*/ 3069307 w 6737282"/>
              <a:gd name="connsiteY0" fmla="*/ 4550727 h 6032228"/>
              <a:gd name="connsiteX1" fmla="*/ 3741218 w 6737282"/>
              <a:gd name="connsiteY1" fmla="*/ 4550727 h 6032228"/>
              <a:gd name="connsiteX2" fmla="*/ 3772850 w 6737282"/>
              <a:gd name="connsiteY2" fmla="*/ 4554928 h 6032228"/>
              <a:gd name="connsiteX3" fmla="*/ 3794605 w 6737282"/>
              <a:gd name="connsiteY3" fmla="*/ 4564050 h 6032228"/>
              <a:gd name="connsiteX4" fmla="*/ 3781310 w 6737282"/>
              <a:gd name="connsiteY4" fmla="*/ 4587045 h 6032228"/>
              <a:gd name="connsiteX5" fmla="*/ 3310252 w 6737282"/>
              <a:gd name="connsiteY5" fmla="*/ 5401750 h 6032228"/>
              <a:gd name="connsiteX6" fmla="*/ 3029607 w 6737282"/>
              <a:gd name="connsiteY6" fmla="*/ 5564857 h 6032228"/>
              <a:gd name="connsiteX7" fmla="*/ 2804017 w 6737282"/>
              <a:gd name="connsiteY7" fmla="*/ 5564857 h 6032228"/>
              <a:gd name="connsiteX8" fmla="*/ 2777701 w 6737282"/>
              <a:gd name="connsiteY8" fmla="*/ 5564857 h 6032228"/>
              <a:gd name="connsiteX9" fmla="*/ 2752589 w 6737282"/>
              <a:gd name="connsiteY9" fmla="*/ 5521614 h 6032228"/>
              <a:gd name="connsiteX10" fmla="*/ 2629590 w 6737282"/>
              <a:gd name="connsiteY10" fmla="*/ 5309799 h 6032228"/>
              <a:gd name="connsiteX11" fmla="*/ 2629590 w 6737282"/>
              <a:gd name="connsiteY11" fmla="*/ 5191240 h 6032228"/>
              <a:gd name="connsiteX12" fmla="*/ 2966272 w 6737282"/>
              <a:gd name="connsiteY12" fmla="*/ 4611452 h 6032228"/>
              <a:gd name="connsiteX13" fmla="*/ 3069307 w 6737282"/>
              <a:gd name="connsiteY13" fmla="*/ 4550727 h 6032228"/>
              <a:gd name="connsiteX14" fmla="*/ 1224899 w 6737282"/>
              <a:gd name="connsiteY14" fmla="*/ 1805663 h 6032228"/>
              <a:gd name="connsiteX15" fmla="*/ 3029607 w 6737282"/>
              <a:gd name="connsiteY15" fmla="*/ 1805663 h 6032228"/>
              <a:gd name="connsiteX16" fmla="*/ 3310252 w 6737282"/>
              <a:gd name="connsiteY16" fmla="*/ 1968768 h 6032228"/>
              <a:gd name="connsiteX17" fmla="*/ 4210657 w 6737282"/>
              <a:gd name="connsiteY17" fmla="*/ 3526038 h 6032228"/>
              <a:gd name="connsiteX18" fmla="*/ 4210657 w 6737282"/>
              <a:gd name="connsiteY18" fmla="*/ 3844482 h 6032228"/>
              <a:gd name="connsiteX19" fmla="*/ 3876331 w 6737282"/>
              <a:gd name="connsiteY19" fmla="*/ 4422707 h 6032228"/>
              <a:gd name="connsiteX20" fmla="*/ 3848154 w 6737282"/>
              <a:gd name="connsiteY20" fmla="*/ 4471437 h 6032228"/>
              <a:gd name="connsiteX21" fmla="*/ 3849146 w 6737282"/>
              <a:gd name="connsiteY21" fmla="*/ 4471853 h 6032228"/>
              <a:gd name="connsiteX22" fmla="*/ 3898870 w 6737282"/>
              <a:gd name="connsiteY22" fmla="*/ 4522003 h 6032228"/>
              <a:gd name="connsiteX23" fmla="*/ 4277006 w 6737282"/>
              <a:gd name="connsiteY23" fmla="*/ 5175999 h 6032228"/>
              <a:gd name="connsiteX24" fmla="*/ 4277006 w 6737282"/>
              <a:gd name="connsiteY24" fmla="*/ 5309735 h 6032228"/>
              <a:gd name="connsiteX25" fmla="*/ 3898870 w 6737282"/>
              <a:gd name="connsiteY25" fmla="*/ 5963729 h 6032228"/>
              <a:gd name="connsiteX26" fmla="*/ 3781007 w 6737282"/>
              <a:gd name="connsiteY26" fmla="*/ 6032228 h 6032228"/>
              <a:gd name="connsiteX27" fmla="*/ 3023096 w 6737282"/>
              <a:gd name="connsiteY27" fmla="*/ 6032228 h 6032228"/>
              <a:gd name="connsiteX28" fmla="*/ 2906872 w 6737282"/>
              <a:gd name="connsiteY28" fmla="*/ 5963729 h 6032228"/>
              <a:gd name="connsiteX29" fmla="*/ 2703170 w 6737282"/>
              <a:gd name="connsiteY29" fmla="*/ 5612942 h 6032228"/>
              <a:gd name="connsiteX30" fmla="*/ 2680159 w 6737282"/>
              <a:gd name="connsiteY30" fmla="*/ 5573313 h 6032228"/>
              <a:gd name="connsiteX31" fmla="*/ 2698265 w 6737282"/>
              <a:gd name="connsiteY31" fmla="*/ 5573313 h 6032228"/>
              <a:gd name="connsiteX32" fmla="*/ 2783846 w 6737282"/>
              <a:gd name="connsiteY32" fmla="*/ 5573313 h 6032228"/>
              <a:gd name="connsiteX33" fmla="*/ 2821023 w 6737282"/>
              <a:gd name="connsiteY33" fmla="*/ 5637336 h 6032228"/>
              <a:gd name="connsiteX34" fmla="*/ 2963060 w 6737282"/>
              <a:gd name="connsiteY34" fmla="*/ 5881934 h 6032228"/>
              <a:gd name="connsiteX35" fmla="*/ 3066097 w 6737282"/>
              <a:gd name="connsiteY35" fmla="*/ 5942660 h 6032228"/>
              <a:gd name="connsiteX36" fmla="*/ 3738008 w 6737282"/>
              <a:gd name="connsiteY36" fmla="*/ 5942660 h 6032228"/>
              <a:gd name="connsiteX37" fmla="*/ 3842494 w 6737282"/>
              <a:gd name="connsiteY37" fmla="*/ 5881934 h 6032228"/>
              <a:gd name="connsiteX38" fmla="*/ 4177724 w 6737282"/>
              <a:gd name="connsiteY38" fmla="*/ 5302148 h 6032228"/>
              <a:gd name="connsiteX39" fmla="*/ 4177724 w 6737282"/>
              <a:gd name="connsiteY39" fmla="*/ 5183586 h 6032228"/>
              <a:gd name="connsiteX40" fmla="*/ 3842494 w 6737282"/>
              <a:gd name="connsiteY40" fmla="*/ 4603800 h 6032228"/>
              <a:gd name="connsiteX41" fmla="*/ 3798414 w 6737282"/>
              <a:gd name="connsiteY41" fmla="*/ 4559340 h 6032228"/>
              <a:gd name="connsiteX42" fmla="*/ 3793313 w 6737282"/>
              <a:gd name="connsiteY42" fmla="*/ 4557203 h 6032228"/>
              <a:gd name="connsiteX43" fmla="*/ 3820657 w 6737282"/>
              <a:gd name="connsiteY43" fmla="*/ 4509913 h 6032228"/>
              <a:gd name="connsiteX44" fmla="*/ 3840991 w 6737282"/>
              <a:gd name="connsiteY44" fmla="*/ 4474742 h 6032228"/>
              <a:gd name="connsiteX45" fmla="*/ 3819900 w 6737282"/>
              <a:gd name="connsiteY45" fmla="*/ 4465898 h 6032228"/>
              <a:gd name="connsiteX46" fmla="*/ 3784219 w 6737282"/>
              <a:gd name="connsiteY46" fmla="*/ 4461158 h 6032228"/>
              <a:gd name="connsiteX47" fmla="*/ 3026307 w 6737282"/>
              <a:gd name="connsiteY47" fmla="*/ 4461158 h 6032228"/>
              <a:gd name="connsiteX48" fmla="*/ 2910084 w 6737282"/>
              <a:gd name="connsiteY48" fmla="*/ 4529655 h 6032228"/>
              <a:gd name="connsiteX49" fmla="*/ 2530310 w 6737282"/>
              <a:gd name="connsiteY49" fmla="*/ 5183651 h 6032228"/>
              <a:gd name="connsiteX50" fmla="*/ 2530310 w 6737282"/>
              <a:gd name="connsiteY50" fmla="*/ 5317387 h 6032228"/>
              <a:gd name="connsiteX51" fmla="*/ 2655664 w 6737282"/>
              <a:gd name="connsiteY51" fmla="*/ 5533256 h 6032228"/>
              <a:gd name="connsiteX52" fmla="*/ 2674015 w 6737282"/>
              <a:gd name="connsiteY52" fmla="*/ 5564857 h 6032228"/>
              <a:gd name="connsiteX53" fmla="*/ 2589005 w 6737282"/>
              <a:gd name="connsiteY53" fmla="*/ 5564857 h 6032228"/>
              <a:gd name="connsiteX54" fmla="*/ 1224899 w 6737282"/>
              <a:gd name="connsiteY54" fmla="*/ 5564857 h 6032228"/>
              <a:gd name="connsiteX55" fmla="*/ 948151 w 6737282"/>
              <a:gd name="connsiteY55" fmla="*/ 5401750 h 6032228"/>
              <a:gd name="connsiteX56" fmla="*/ 43851 w 6737282"/>
              <a:gd name="connsiteY56" fmla="*/ 3844482 h 6032228"/>
              <a:gd name="connsiteX57" fmla="*/ 43851 w 6737282"/>
              <a:gd name="connsiteY57" fmla="*/ 3526038 h 6032228"/>
              <a:gd name="connsiteX58" fmla="*/ 948151 w 6737282"/>
              <a:gd name="connsiteY58" fmla="*/ 1968768 h 6032228"/>
              <a:gd name="connsiteX59" fmla="*/ 1224899 w 6737282"/>
              <a:gd name="connsiteY59" fmla="*/ 1805663 h 6032228"/>
              <a:gd name="connsiteX60" fmla="*/ 4371720 w 6737282"/>
              <a:gd name="connsiteY60" fmla="*/ 257854 h 6032228"/>
              <a:gd name="connsiteX61" fmla="*/ 5796146 w 6737282"/>
              <a:gd name="connsiteY61" fmla="*/ 257854 h 6032228"/>
              <a:gd name="connsiteX62" fmla="*/ 5999634 w 6737282"/>
              <a:gd name="connsiteY62" fmla="*/ 374270 h 6032228"/>
              <a:gd name="connsiteX63" fmla="*/ 6711846 w 6737282"/>
              <a:gd name="connsiteY63" fmla="*/ 1628971 h 6032228"/>
              <a:gd name="connsiteX64" fmla="*/ 6711846 w 6737282"/>
              <a:gd name="connsiteY64" fmla="*/ 1870427 h 6032228"/>
              <a:gd name="connsiteX65" fmla="*/ 5999634 w 6737282"/>
              <a:gd name="connsiteY65" fmla="*/ 3125126 h 6032228"/>
              <a:gd name="connsiteX66" fmla="*/ 5796146 w 6737282"/>
              <a:gd name="connsiteY66" fmla="*/ 3241542 h 6032228"/>
              <a:gd name="connsiteX67" fmla="*/ 4371720 w 6737282"/>
              <a:gd name="connsiteY67" fmla="*/ 3241542 h 6032228"/>
              <a:gd name="connsiteX68" fmla="*/ 4168233 w 6737282"/>
              <a:gd name="connsiteY68" fmla="*/ 3125126 h 6032228"/>
              <a:gd name="connsiteX69" fmla="*/ 3456020 w 6737282"/>
              <a:gd name="connsiteY69" fmla="*/ 1870427 h 6032228"/>
              <a:gd name="connsiteX70" fmla="*/ 3456020 w 6737282"/>
              <a:gd name="connsiteY70" fmla="*/ 1628971 h 6032228"/>
              <a:gd name="connsiteX71" fmla="*/ 4168233 w 6737282"/>
              <a:gd name="connsiteY71" fmla="*/ 374270 h 6032228"/>
              <a:gd name="connsiteX72" fmla="*/ 4371720 w 6737282"/>
              <a:gd name="connsiteY72" fmla="*/ 257854 h 6032228"/>
              <a:gd name="connsiteX73" fmla="*/ 2350132 w 6737282"/>
              <a:gd name="connsiteY73" fmla="*/ 0 h 6032228"/>
              <a:gd name="connsiteX74" fmla="*/ 3150522 w 6737282"/>
              <a:gd name="connsiteY74" fmla="*/ 0 h 6032228"/>
              <a:gd name="connsiteX75" fmla="*/ 3264863 w 6737282"/>
              <a:gd name="connsiteY75" fmla="*/ 65415 h 6032228"/>
              <a:gd name="connsiteX76" fmla="*/ 3665057 w 6737282"/>
              <a:gd name="connsiteY76" fmla="*/ 770436 h 6032228"/>
              <a:gd name="connsiteX77" fmla="*/ 3665057 w 6737282"/>
              <a:gd name="connsiteY77" fmla="*/ 906111 h 6032228"/>
              <a:gd name="connsiteX78" fmla="*/ 3264863 w 6737282"/>
              <a:gd name="connsiteY78" fmla="*/ 1611131 h 6032228"/>
              <a:gd name="connsiteX79" fmla="*/ 3150522 w 6737282"/>
              <a:gd name="connsiteY79" fmla="*/ 1676547 h 6032228"/>
              <a:gd name="connsiteX80" fmla="*/ 2350132 w 6737282"/>
              <a:gd name="connsiteY80" fmla="*/ 1676547 h 6032228"/>
              <a:gd name="connsiteX81" fmla="*/ 2235791 w 6737282"/>
              <a:gd name="connsiteY81" fmla="*/ 1611131 h 6032228"/>
              <a:gd name="connsiteX82" fmla="*/ 1835596 w 6737282"/>
              <a:gd name="connsiteY82" fmla="*/ 906111 h 6032228"/>
              <a:gd name="connsiteX83" fmla="*/ 1835596 w 6737282"/>
              <a:gd name="connsiteY83" fmla="*/ 770436 h 6032228"/>
              <a:gd name="connsiteX84" fmla="*/ 2235791 w 6737282"/>
              <a:gd name="connsiteY84" fmla="*/ 65415 h 6032228"/>
              <a:gd name="connsiteX85" fmla="*/ 2350132 w 6737282"/>
              <a:gd name="connsiteY85" fmla="*/ 0 h 603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37282" h="6032228">
                <a:moveTo>
                  <a:pt x="3069307" y="4550727"/>
                </a:moveTo>
                <a:cubicBezTo>
                  <a:pt x="3069307" y="4550727"/>
                  <a:pt x="3069307" y="4550727"/>
                  <a:pt x="3741218" y="4550727"/>
                </a:cubicBezTo>
                <a:cubicBezTo>
                  <a:pt x="3752102" y="4550727"/>
                  <a:pt x="3762715" y="4552172"/>
                  <a:pt x="3772850" y="4554928"/>
                </a:cubicBezTo>
                <a:lnTo>
                  <a:pt x="3794605" y="4564050"/>
                </a:lnTo>
                <a:lnTo>
                  <a:pt x="3781310" y="4587045"/>
                </a:lnTo>
                <a:cubicBezTo>
                  <a:pt x="3661093" y="4794962"/>
                  <a:pt x="3507216" y="5061097"/>
                  <a:pt x="3310252" y="5401750"/>
                </a:cubicBezTo>
                <a:cubicBezTo>
                  <a:pt x="3251786" y="5502720"/>
                  <a:pt x="3146542" y="5564857"/>
                  <a:pt x="3029607" y="5564857"/>
                </a:cubicBezTo>
                <a:cubicBezTo>
                  <a:pt x="3029607" y="5564857"/>
                  <a:pt x="3029607" y="5564857"/>
                  <a:pt x="2804017" y="5564857"/>
                </a:cubicBezTo>
                <a:lnTo>
                  <a:pt x="2777701" y="5564857"/>
                </a:lnTo>
                <a:lnTo>
                  <a:pt x="2752589" y="5521614"/>
                </a:lnTo>
                <a:cubicBezTo>
                  <a:pt x="2717623" y="5461398"/>
                  <a:pt x="2676936" y="5391332"/>
                  <a:pt x="2629590" y="5309799"/>
                </a:cubicBezTo>
                <a:cubicBezTo>
                  <a:pt x="2607824" y="5273652"/>
                  <a:pt x="2607824" y="5227386"/>
                  <a:pt x="2629590" y="5191240"/>
                </a:cubicBezTo>
                <a:cubicBezTo>
                  <a:pt x="2629590" y="5191240"/>
                  <a:pt x="2629590" y="5191240"/>
                  <a:pt x="2966272" y="4611452"/>
                </a:cubicBezTo>
                <a:cubicBezTo>
                  <a:pt x="2986590" y="4573861"/>
                  <a:pt x="3027221" y="4550727"/>
                  <a:pt x="3069307" y="4550727"/>
                </a:cubicBezTo>
                <a:close/>
                <a:moveTo>
                  <a:pt x="1224899" y="1805663"/>
                </a:moveTo>
                <a:cubicBezTo>
                  <a:pt x="1224899" y="1805663"/>
                  <a:pt x="1224899" y="1805663"/>
                  <a:pt x="3029607" y="1805663"/>
                </a:cubicBezTo>
                <a:cubicBezTo>
                  <a:pt x="3146542" y="1805663"/>
                  <a:pt x="3251786" y="1867798"/>
                  <a:pt x="3310252" y="1968768"/>
                </a:cubicBezTo>
                <a:cubicBezTo>
                  <a:pt x="3310252" y="1968768"/>
                  <a:pt x="3310252" y="1968768"/>
                  <a:pt x="4210657" y="3526038"/>
                </a:cubicBezTo>
                <a:cubicBezTo>
                  <a:pt x="4269126" y="3623125"/>
                  <a:pt x="4269126" y="3747395"/>
                  <a:pt x="4210657" y="3844482"/>
                </a:cubicBezTo>
                <a:cubicBezTo>
                  <a:pt x="4210657" y="3844482"/>
                  <a:pt x="4210657" y="3844482"/>
                  <a:pt x="3876331" y="4422707"/>
                </a:cubicBezTo>
                <a:lnTo>
                  <a:pt x="3848154" y="4471437"/>
                </a:lnTo>
                <a:lnTo>
                  <a:pt x="3849146" y="4471853"/>
                </a:lnTo>
                <a:cubicBezTo>
                  <a:pt x="3869404" y="4483677"/>
                  <a:pt x="3886591" y="4500801"/>
                  <a:pt x="3898870" y="4522003"/>
                </a:cubicBezTo>
                <a:cubicBezTo>
                  <a:pt x="3898870" y="4522003"/>
                  <a:pt x="3898870" y="4522003"/>
                  <a:pt x="4277006" y="5175999"/>
                </a:cubicBezTo>
                <a:cubicBezTo>
                  <a:pt x="4301561" y="5216772"/>
                  <a:pt x="4301561" y="5268961"/>
                  <a:pt x="4277006" y="5309735"/>
                </a:cubicBezTo>
                <a:cubicBezTo>
                  <a:pt x="4277006" y="5309735"/>
                  <a:pt x="4277006" y="5309735"/>
                  <a:pt x="3898870" y="5963729"/>
                </a:cubicBezTo>
                <a:cubicBezTo>
                  <a:pt x="3874314" y="6006133"/>
                  <a:pt x="3830116" y="6032228"/>
                  <a:pt x="3781007" y="6032228"/>
                </a:cubicBezTo>
                <a:cubicBezTo>
                  <a:pt x="3781007" y="6032228"/>
                  <a:pt x="3781007" y="6032228"/>
                  <a:pt x="3023096" y="6032228"/>
                </a:cubicBezTo>
                <a:cubicBezTo>
                  <a:pt x="2975623" y="6032228"/>
                  <a:pt x="2929790" y="6006133"/>
                  <a:pt x="2906872" y="5963729"/>
                </a:cubicBezTo>
                <a:cubicBezTo>
                  <a:pt x="2906872" y="5963729"/>
                  <a:pt x="2906872" y="5963729"/>
                  <a:pt x="2703170" y="5612942"/>
                </a:cubicBezTo>
                <a:lnTo>
                  <a:pt x="2680159" y="5573313"/>
                </a:lnTo>
                <a:lnTo>
                  <a:pt x="2698265" y="5573313"/>
                </a:lnTo>
                <a:lnTo>
                  <a:pt x="2783846" y="5573313"/>
                </a:lnTo>
                <a:lnTo>
                  <a:pt x="2821023" y="5637336"/>
                </a:lnTo>
                <a:cubicBezTo>
                  <a:pt x="2963060" y="5881934"/>
                  <a:pt x="2963060" y="5881934"/>
                  <a:pt x="2963060" y="5881934"/>
                </a:cubicBezTo>
                <a:cubicBezTo>
                  <a:pt x="2983378" y="5919525"/>
                  <a:pt x="3024012" y="5942660"/>
                  <a:pt x="3066097" y="5942660"/>
                </a:cubicBezTo>
                <a:cubicBezTo>
                  <a:pt x="3738008" y="5942660"/>
                  <a:pt x="3738008" y="5942660"/>
                  <a:pt x="3738008" y="5942660"/>
                </a:cubicBezTo>
                <a:cubicBezTo>
                  <a:pt x="3781543" y="5942660"/>
                  <a:pt x="3820726" y="5919525"/>
                  <a:pt x="3842494" y="5881934"/>
                </a:cubicBezTo>
                <a:cubicBezTo>
                  <a:pt x="4177724" y="5302148"/>
                  <a:pt x="4177724" y="5302148"/>
                  <a:pt x="4177724" y="5302148"/>
                </a:cubicBezTo>
                <a:cubicBezTo>
                  <a:pt x="4199492" y="5266000"/>
                  <a:pt x="4199492" y="5219733"/>
                  <a:pt x="4177724" y="5183586"/>
                </a:cubicBezTo>
                <a:cubicBezTo>
                  <a:pt x="3842494" y="4603800"/>
                  <a:pt x="3842494" y="4603800"/>
                  <a:pt x="3842494" y="4603800"/>
                </a:cubicBezTo>
                <a:cubicBezTo>
                  <a:pt x="3831610" y="4585003"/>
                  <a:pt x="3816372" y="4569821"/>
                  <a:pt x="3798414" y="4559340"/>
                </a:cubicBezTo>
                <a:lnTo>
                  <a:pt x="3793313" y="4557203"/>
                </a:lnTo>
                <a:lnTo>
                  <a:pt x="3820657" y="4509913"/>
                </a:lnTo>
                <a:lnTo>
                  <a:pt x="3840991" y="4474742"/>
                </a:lnTo>
                <a:lnTo>
                  <a:pt x="3819900" y="4465898"/>
                </a:lnTo>
                <a:cubicBezTo>
                  <a:pt x="3808466" y="4462788"/>
                  <a:pt x="3796496" y="4461158"/>
                  <a:pt x="3784219" y="4461158"/>
                </a:cubicBezTo>
                <a:cubicBezTo>
                  <a:pt x="3026307" y="4461158"/>
                  <a:pt x="3026307" y="4461158"/>
                  <a:pt x="3026307" y="4461158"/>
                </a:cubicBezTo>
                <a:cubicBezTo>
                  <a:pt x="2978836" y="4461158"/>
                  <a:pt x="2933001" y="4487252"/>
                  <a:pt x="2910084" y="4529655"/>
                </a:cubicBezTo>
                <a:cubicBezTo>
                  <a:pt x="2530310" y="5183651"/>
                  <a:pt x="2530310" y="5183651"/>
                  <a:pt x="2530310" y="5183651"/>
                </a:cubicBezTo>
                <a:cubicBezTo>
                  <a:pt x="2505754" y="5224424"/>
                  <a:pt x="2505754" y="5276613"/>
                  <a:pt x="2530310" y="5317387"/>
                </a:cubicBezTo>
                <a:cubicBezTo>
                  <a:pt x="2577781" y="5399135"/>
                  <a:pt x="2619318" y="5470667"/>
                  <a:pt x="2655664" y="5533256"/>
                </a:cubicBezTo>
                <a:lnTo>
                  <a:pt x="2674015" y="5564857"/>
                </a:lnTo>
                <a:lnTo>
                  <a:pt x="2589005" y="5564857"/>
                </a:lnTo>
                <a:cubicBezTo>
                  <a:pt x="2324644" y="5564857"/>
                  <a:pt x="1901666" y="5564857"/>
                  <a:pt x="1224899" y="5564857"/>
                </a:cubicBezTo>
                <a:cubicBezTo>
                  <a:pt x="1111863" y="5564857"/>
                  <a:pt x="1002722" y="5502720"/>
                  <a:pt x="948151" y="5401750"/>
                </a:cubicBezTo>
                <a:cubicBezTo>
                  <a:pt x="948151" y="5401750"/>
                  <a:pt x="948151" y="5401750"/>
                  <a:pt x="43851" y="3844482"/>
                </a:cubicBezTo>
                <a:cubicBezTo>
                  <a:pt x="-14618" y="3747395"/>
                  <a:pt x="-14618" y="3623125"/>
                  <a:pt x="43851" y="3526038"/>
                </a:cubicBezTo>
                <a:cubicBezTo>
                  <a:pt x="43851" y="3526038"/>
                  <a:pt x="43851" y="3526038"/>
                  <a:pt x="948151" y="1968768"/>
                </a:cubicBezTo>
                <a:cubicBezTo>
                  <a:pt x="1002722" y="1867798"/>
                  <a:pt x="1111863" y="1805663"/>
                  <a:pt x="1224899" y="1805663"/>
                </a:cubicBezTo>
                <a:close/>
                <a:moveTo>
                  <a:pt x="4371720" y="257854"/>
                </a:moveTo>
                <a:cubicBezTo>
                  <a:pt x="5796146" y="257854"/>
                  <a:pt x="5796146" y="257854"/>
                  <a:pt x="5796146" y="257854"/>
                </a:cubicBezTo>
                <a:cubicBezTo>
                  <a:pt x="5868214" y="257854"/>
                  <a:pt x="5961481" y="309594"/>
                  <a:pt x="5999634" y="374270"/>
                </a:cubicBezTo>
                <a:cubicBezTo>
                  <a:pt x="6711846" y="1628971"/>
                  <a:pt x="6711846" y="1628971"/>
                  <a:pt x="6711846" y="1628971"/>
                </a:cubicBezTo>
                <a:cubicBezTo>
                  <a:pt x="6745761" y="1697958"/>
                  <a:pt x="6745761" y="1801438"/>
                  <a:pt x="6711846" y="1870427"/>
                </a:cubicBezTo>
                <a:cubicBezTo>
                  <a:pt x="5999634" y="3125126"/>
                  <a:pt x="5999634" y="3125126"/>
                  <a:pt x="5999634" y="3125126"/>
                </a:cubicBezTo>
                <a:cubicBezTo>
                  <a:pt x="5961481" y="3189803"/>
                  <a:pt x="5868214" y="3241542"/>
                  <a:pt x="5796146" y="3241542"/>
                </a:cubicBezTo>
                <a:lnTo>
                  <a:pt x="4371720" y="3241542"/>
                </a:lnTo>
                <a:cubicBezTo>
                  <a:pt x="4295413" y="3241542"/>
                  <a:pt x="4202148" y="3189803"/>
                  <a:pt x="4168233" y="3125126"/>
                </a:cubicBezTo>
                <a:cubicBezTo>
                  <a:pt x="3456020" y="1870427"/>
                  <a:pt x="3456020" y="1870427"/>
                  <a:pt x="3456020" y="1870427"/>
                </a:cubicBezTo>
                <a:cubicBezTo>
                  <a:pt x="3417865" y="1801438"/>
                  <a:pt x="3417865" y="1697958"/>
                  <a:pt x="3456020" y="1628971"/>
                </a:cubicBezTo>
                <a:cubicBezTo>
                  <a:pt x="4168233" y="374270"/>
                  <a:pt x="4168233" y="374270"/>
                  <a:pt x="4168233" y="374270"/>
                </a:cubicBezTo>
                <a:cubicBezTo>
                  <a:pt x="4202148" y="309594"/>
                  <a:pt x="4295413" y="257854"/>
                  <a:pt x="4371720" y="257854"/>
                </a:cubicBezTo>
                <a:close/>
                <a:moveTo>
                  <a:pt x="2350132" y="0"/>
                </a:moveTo>
                <a:cubicBezTo>
                  <a:pt x="3150522" y="0"/>
                  <a:pt x="3150522" y="0"/>
                  <a:pt x="3150522" y="0"/>
                </a:cubicBezTo>
                <a:cubicBezTo>
                  <a:pt x="3191018" y="0"/>
                  <a:pt x="3243425" y="29073"/>
                  <a:pt x="3264863" y="65415"/>
                </a:cubicBezTo>
                <a:cubicBezTo>
                  <a:pt x="3665057" y="770436"/>
                  <a:pt x="3665057" y="770436"/>
                  <a:pt x="3665057" y="770436"/>
                </a:cubicBezTo>
                <a:cubicBezTo>
                  <a:pt x="3684115" y="809200"/>
                  <a:pt x="3684115" y="867346"/>
                  <a:pt x="3665057" y="906111"/>
                </a:cubicBezTo>
                <a:cubicBezTo>
                  <a:pt x="3264863" y="1611131"/>
                  <a:pt x="3264863" y="1611131"/>
                  <a:pt x="3264863" y="1611131"/>
                </a:cubicBezTo>
                <a:cubicBezTo>
                  <a:pt x="3243425" y="1647474"/>
                  <a:pt x="3191018" y="1676547"/>
                  <a:pt x="3150522" y="1676547"/>
                </a:cubicBezTo>
                <a:lnTo>
                  <a:pt x="2350132" y="1676547"/>
                </a:lnTo>
                <a:cubicBezTo>
                  <a:pt x="2307254" y="1676547"/>
                  <a:pt x="2254848" y="1647474"/>
                  <a:pt x="2235791" y="1611131"/>
                </a:cubicBezTo>
                <a:cubicBezTo>
                  <a:pt x="1835596" y="906111"/>
                  <a:pt x="1835596" y="906111"/>
                  <a:pt x="1835596" y="906111"/>
                </a:cubicBezTo>
                <a:cubicBezTo>
                  <a:pt x="1814157" y="867346"/>
                  <a:pt x="1814157" y="809200"/>
                  <a:pt x="1835596" y="770436"/>
                </a:cubicBezTo>
                <a:cubicBezTo>
                  <a:pt x="2235791" y="65415"/>
                  <a:pt x="2235791" y="65415"/>
                  <a:pt x="2235791" y="65415"/>
                </a:cubicBezTo>
                <a:cubicBezTo>
                  <a:pt x="2254848" y="29073"/>
                  <a:pt x="2307254" y="0"/>
                  <a:pt x="2350132"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kstniOkvir 1">
            <a:extLst>
              <a:ext uri="{FF2B5EF4-FFF2-40B4-BE49-F238E27FC236}">
                <a16:creationId xmlns:a16="http://schemas.microsoft.com/office/drawing/2014/main" id="{0ACAE4C0-B029-432D-91A5-58687B69F6AB}"/>
              </a:ext>
            </a:extLst>
          </p:cNvPr>
          <p:cNvSpPr txBox="1"/>
          <p:nvPr/>
        </p:nvSpPr>
        <p:spPr>
          <a:xfrm>
            <a:off x="4937760" y="3865615"/>
            <a:ext cx="6757415" cy="1748006"/>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6700">
                <a:latin typeface="+mj-lt"/>
                <a:ea typeface="+mj-ea"/>
                <a:cs typeface="+mj-cs"/>
              </a:rPr>
              <a:t>HVALA NA PAŽNJI! </a:t>
            </a:r>
          </a:p>
        </p:txBody>
      </p:sp>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6225" y="3899429"/>
            <a:ext cx="3958692" cy="524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68874" y="1859844"/>
            <a:ext cx="3134359" cy="524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785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sp>
        <p:nvSpPr>
          <p:cNvPr id="2" name="TekstniOkvir 1">
            <a:extLst>
              <a:ext uri="{FF2B5EF4-FFF2-40B4-BE49-F238E27FC236}">
                <a16:creationId xmlns:a16="http://schemas.microsoft.com/office/drawing/2014/main" id="{98ED8730-4039-41F6-B51A-C52C8F240327}"/>
              </a:ext>
            </a:extLst>
          </p:cNvPr>
          <p:cNvSpPr txBox="1"/>
          <p:nvPr/>
        </p:nvSpPr>
        <p:spPr>
          <a:xfrm>
            <a:off x="410546" y="1156996"/>
            <a:ext cx="5784979" cy="461665"/>
          </a:xfrm>
          <a:prstGeom prst="rect">
            <a:avLst/>
          </a:prstGeom>
          <a:noFill/>
        </p:spPr>
        <p:txBody>
          <a:bodyPr wrap="square" rtlCol="0">
            <a:spAutoFit/>
          </a:bodyPr>
          <a:lstStyle/>
          <a:p>
            <a:r>
              <a:rPr lang="hr-HR" sz="2400" b="1" dirty="0"/>
              <a:t>1. DEFINIRANJE I OPIS MJERNOG MJESTA</a:t>
            </a:r>
          </a:p>
        </p:txBody>
      </p:sp>
      <p:pic>
        <p:nvPicPr>
          <p:cNvPr id="4" name="Slika 3">
            <a:extLst>
              <a:ext uri="{FF2B5EF4-FFF2-40B4-BE49-F238E27FC236}">
                <a16:creationId xmlns:a16="http://schemas.microsoft.com/office/drawing/2014/main" id="{ADFCB16B-A2FF-4C6A-9416-C321A68C31C8}"/>
              </a:ext>
            </a:extLst>
          </p:cNvPr>
          <p:cNvPicPr>
            <a:picLocks noChangeAspect="1"/>
          </p:cNvPicPr>
          <p:nvPr/>
        </p:nvPicPr>
        <p:blipFill rotWithShape="1">
          <a:blip r:embed="rId5"/>
          <a:srcRect l="18904" t="9524" r="19412" b="67027"/>
          <a:stretch/>
        </p:blipFill>
        <p:spPr>
          <a:xfrm>
            <a:off x="6096000" y="1036294"/>
            <a:ext cx="5947632" cy="1271809"/>
          </a:xfrm>
          <a:prstGeom prst="rect">
            <a:avLst/>
          </a:prstGeom>
        </p:spPr>
      </p:pic>
      <p:sp>
        <p:nvSpPr>
          <p:cNvPr id="5" name="Elipsa 4">
            <a:extLst>
              <a:ext uri="{FF2B5EF4-FFF2-40B4-BE49-F238E27FC236}">
                <a16:creationId xmlns:a16="http://schemas.microsoft.com/office/drawing/2014/main" id="{9A685FB9-2F06-4154-9F64-2AFD434F0C91}"/>
              </a:ext>
            </a:extLst>
          </p:cNvPr>
          <p:cNvSpPr/>
          <p:nvPr/>
        </p:nvSpPr>
        <p:spPr>
          <a:xfrm>
            <a:off x="11439331" y="1968760"/>
            <a:ext cx="752669" cy="3393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8" name="Slika 7">
            <a:extLst>
              <a:ext uri="{FF2B5EF4-FFF2-40B4-BE49-F238E27FC236}">
                <a16:creationId xmlns:a16="http://schemas.microsoft.com/office/drawing/2014/main" id="{5E725D59-D343-490B-8E09-773B28D941A9}"/>
              </a:ext>
            </a:extLst>
          </p:cNvPr>
          <p:cNvPicPr>
            <a:picLocks noChangeAspect="1"/>
          </p:cNvPicPr>
          <p:nvPr/>
        </p:nvPicPr>
        <p:blipFill rotWithShape="1">
          <a:blip r:embed="rId6"/>
          <a:srcRect l="18641" t="9968" r="20267" b="28673"/>
          <a:stretch/>
        </p:blipFill>
        <p:spPr>
          <a:xfrm>
            <a:off x="-11426" y="2269831"/>
            <a:ext cx="6296816" cy="3557438"/>
          </a:xfrm>
          <a:prstGeom prst="rect">
            <a:avLst/>
          </a:prstGeom>
        </p:spPr>
      </p:pic>
      <p:sp>
        <p:nvSpPr>
          <p:cNvPr id="12" name="TekstniOkvir 11">
            <a:extLst>
              <a:ext uri="{FF2B5EF4-FFF2-40B4-BE49-F238E27FC236}">
                <a16:creationId xmlns:a16="http://schemas.microsoft.com/office/drawing/2014/main" id="{5564549C-35A1-4CC7-BAA3-E21FD2AF2C9D}"/>
              </a:ext>
            </a:extLst>
          </p:cNvPr>
          <p:cNvSpPr txBox="1"/>
          <p:nvPr/>
        </p:nvSpPr>
        <p:spPr>
          <a:xfrm>
            <a:off x="949471" y="1672198"/>
            <a:ext cx="6103398" cy="369332"/>
          </a:xfrm>
          <a:prstGeom prst="rect">
            <a:avLst/>
          </a:prstGeom>
          <a:noFill/>
        </p:spPr>
        <p:txBody>
          <a:bodyPr wrap="square">
            <a:spAutoFit/>
          </a:bodyPr>
          <a:lstStyle/>
          <a:p>
            <a:r>
              <a:rPr lang="hr-HR" dirty="0">
                <a:solidFill>
                  <a:srgbClr val="FF0000"/>
                </a:solidFill>
              </a:rPr>
              <a:t>https://data.globe.gov/#/entry</a:t>
            </a:r>
          </a:p>
        </p:txBody>
      </p:sp>
    </p:spTree>
    <p:extLst>
      <p:ext uri="{BB962C8B-B14F-4D97-AF65-F5344CB8AC3E}">
        <p14:creationId xmlns:p14="http://schemas.microsoft.com/office/powerpoint/2010/main" val="190954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06FCE20B-384A-4F8B-AA1C-D9D03ECFAAF2}"/>
              </a:ext>
            </a:extLst>
          </p:cNvPr>
          <p:cNvPicPr>
            <a:picLocks noChangeAspect="1"/>
          </p:cNvPicPr>
          <p:nvPr/>
        </p:nvPicPr>
        <p:blipFill rotWithShape="1">
          <a:blip r:embed="rId5"/>
          <a:srcRect l="19133" t="9524" r="41836" b="4033"/>
          <a:stretch/>
        </p:blipFill>
        <p:spPr>
          <a:xfrm>
            <a:off x="1688839" y="1146868"/>
            <a:ext cx="3610036" cy="4497356"/>
          </a:xfrm>
          <a:prstGeom prst="rect">
            <a:avLst/>
          </a:prstGeom>
        </p:spPr>
      </p:pic>
      <p:pic>
        <p:nvPicPr>
          <p:cNvPr id="5" name="Slika 4">
            <a:extLst>
              <a:ext uri="{FF2B5EF4-FFF2-40B4-BE49-F238E27FC236}">
                <a16:creationId xmlns:a16="http://schemas.microsoft.com/office/drawing/2014/main" id="{2FC62D44-7132-4E5C-A97F-FC4C0D95459C}"/>
              </a:ext>
            </a:extLst>
          </p:cNvPr>
          <p:cNvPicPr>
            <a:picLocks noChangeAspect="1"/>
          </p:cNvPicPr>
          <p:nvPr/>
        </p:nvPicPr>
        <p:blipFill rotWithShape="1">
          <a:blip r:embed="rId6"/>
          <a:srcRect l="19592" t="9660" r="41301" b="7211"/>
          <a:stretch/>
        </p:blipFill>
        <p:spPr>
          <a:xfrm>
            <a:off x="5559976" y="1180321"/>
            <a:ext cx="3733313" cy="4463903"/>
          </a:xfrm>
          <a:prstGeom prst="rect">
            <a:avLst/>
          </a:prstGeom>
        </p:spPr>
      </p:pic>
    </p:spTree>
    <p:extLst>
      <p:ext uri="{BB962C8B-B14F-4D97-AF65-F5344CB8AC3E}">
        <p14:creationId xmlns:p14="http://schemas.microsoft.com/office/powerpoint/2010/main" val="3542561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774FCAD8-4A7B-4FE5-B64D-50D241CDA084}"/>
              </a:ext>
            </a:extLst>
          </p:cNvPr>
          <p:cNvPicPr>
            <a:picLocks noChangeAspect="1"/>
          </p:cNvPicPr>
          <p:nvPr/>
        </p:nvPicPr>
        <p:blipFill rotWithShape="1">
          <a:blip r:embed="rId5"/>
          <a:srcRect t="5170" r="3284" b="64490"/>
          <a:stretch/>
        </p:blipFill>
        <p:spPr>
          <a:xfrm>
            <a:off x="1952245" y="2113399"/>
            <a:ext cx="3142269" cy="2080728"/>
          </a:xfrm>
          <a:prstGeom prst="rect">
            <a:avLst/>
          </a:prstGeom>
        </p:spPr>
      </p:pic>
      <p:pic>
        <p:nvPicPr>
          <p:cNvPr id="5" name="Slika 4">
            <a:extLst>
              <a:ext uri="{FF2B5EF4-FFF2-40B4-BE49-F238E27FC236}">
                <a16:creationId xmlns:a16="http://schemas.microsoft.com/office/drawing/2014/main" id="{73396623-BB71-4DBE-86BC-E571CFB91407}"/>
              </a:ext>
            </a:extLst>
          </p:cNvPr>
          <p:cNvPicPr>
            <a:picLocks noChangeAspect="1"/>
          </p:cNvPicPr>
          <p:nvPr/>
        </p:nvPicPr>
        <p:blipFill rotWithShape="1">
          <a:blip r:embed="rId6"/>
          <a:srcRect t="5034" r="3284" b="5850"/>
          <a:stretch/>
        </p:blipFill>
        <p:spPr>
          <a:xfrm>
            <a:off x="6290981" y="1601683"/>
            <a:ext cx="2097240" cy="4079024"/>
          </a:xfrm>
          <a:prstGeom prst="rect">
            <a:avLst/>
          </a:prstGeom>
        </p:spPr>
      </p:pic>
      <p:sp>
        <p:nvSpPr>
          <p:cNvPr id="7" name="Strelica: prema dolje 6">
            <a:extLst>
              <a:ext uri="{FF2B5EF4-FFF2-40B4-BE49-F238E27FC236}">
                <a16:creationId xmlns:a16="http://schemas.microsoft.com/office/drawing/2014/main" id="{6DA12A97-3900-4ACE-AEAA-9C0187703B4C}"/>
              </a:ext>
            </a:extLst>
          </p:cNvPr>
          <p:cNvSpPr/>
          <p:nvPr/>
        </p:nvSpPr>
        <p:spPr>
          <a:xfrm rot="19112210">
            <a:off x="1381928" y="2149882"/>
            <a:ext cx="606490" cy="69979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040036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917CB4E8-59FE-455D-BC64-CBB6A1B06691}"/>
              </a:ext>
            </a:extLst>
          </p:cNvPr>
          <p:cNvPicPr>
            <a:picLocks noChangeAspect="1"/>
          </p:cNvPicPr>
          <p:nvPr/>
        </p:nvPicPr>
        <p:blipFill rotWithShape="1">
          <a:blip r:embed="rId5"/>
          <a:srcRect l="18641" t="9709" r="19903" b="4033"/>
          <a:stretch/>
        </p:blipFill>
        <p:spPr>
          <a:xfrm>
            <a:off x="2734321" y="967851"/>
            <a:ext cx="6120911" cy="4832486"/>
          </a:xfrm>
          <a:prstGeom prst="rect">
            <a:avLst/>
          </a:prstGeom>
        </p:spPr>
      </p:pic>
      <p:sp>
        <p:nvSpPr>
          <p:cNvPr id="6" name="Elipsa 5">
            <a:extLst>
              <a:ext uri="{FF2B5EF4-FFF2-40B4-BE49-F238E27FC236}">
                <a16:creationId xmlns:a16="http://schemas.microsoft.com/office/drawing/2014/main" id="{9F8BC900-1FBF-4CD5-B407-870EF8A6BD37}"/>
              </a:ext>
            </a:extLst>
          </p:cNvPr>
          <p:cNvSpPr/>
          <p:nvPr/>
        </p:nvSpPr>
        <p:spPr>
          <a:xfrm>
            <a:off x="7717388" y="2199579"/>
            <a:ext cx="1044872" cy="3393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3222613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sp>
        <p:nvSpPr>
          <p:cNvPr id="4" name="TekstniOkvir 3">
            <a:extLst>
              <a:ext uri="{FF2B5EF4-FFF2-40B4-BE49-F238E27FC236}">
                <a16:creationId xmlns:a16="http://schemas.microsoft.com/office/drawing/2014/main" id="{9E9E012C-B8F7-4D9C-A676-1F0BE38249EC}"/>
              </a:ext>
            </a:extLst>
          </p:cNvPr>
          <p:cNvSpPr txBox="1"/>
          <p:nvPr/>
        </p:nvSpPr>
        <p:spPr>
          <a:xfrm>
            <a:off x="410546" y="1156996"/>
            <a:ext cx="5784979" cy="461665"/>
          </a:xfrm>
          <a:prstGeom prst="rect">
            <a:avLst/>
          </a:prstGeom>
          <a:noFill/>
        </p:spPr>
        <p:txBody>
          <a:bodyPr wrap="square" rtlCol="0">
            <a:spAutoFit/>
          </a:bodyPr>
          <a:lstStyle/>
          <a:p>
            <a:r>
              <a:rPr lang="hr-HR" sz="2400" b="1" dirty="0"/>
              <a:t>1. UNOS PODATAKA</a:t>
            </a:r>
          </a:p>
        </p:txBody>
      </p:sp>
      <p:pic>
        <p:nvPicPr>
          <p:cNvPr id="3" name="Slika 2">
            <a:extLst>
              <a:ext uri="{FF2B5EF4-FFF2-40B4-BE49-F238E27FC236}">
                <a16:creationId xmlns:a16="http://schemas.microsoft.com/office/drawing/2014/main" id="{08161FF6-FE89-4C16-99B6-C8B6BE9F13DB}"/>
              </a:ext>
            </a:extLst>
          </p:cNvPr>
          <p:cNvPicPr>
            <a:picLocks noChangeAspect="1"/>
          </p:cNvPicPr>
          <p:nvPr/>
        </p:nvPicPr>
        <p:blipFill rotWithShape="1">
          <a:blip r:embed="rId5"/>
          <a:srcRect l="48322" t="20599" r="22524" b="28274"/>
          <a:stretch/>
        </p:blipFill>
        <p:spPr>
          <a:xfrm>
            <a:off x="701336" y="1949305"/>
            <a:ext cx="3000660" cy="2960046"/>
          </a:xfrm>
          <a:prstGeom prst="rect">
            <a:avLst/>
          </a:prstGeom>
        </p:spPr>
      </p:pic>
      <p:pic>
        <p:nvPicPr>
          <p:cNvPr id="6" name="Slika 5">
            <a:extLst>
              <a:ext uri="{FF2B5EF4-FFF2-40B4-BE49-F238E27FC236}">
                <a16:creationId xmlns:a16="http://schemas.microsoft.com/office/drawing/2014/main" id="{63B3F968-F1E2-491B-A094-228F26C0FDAC}"/>
              </a:ext>
            </a:extLst>
          </p:cNvPr>
          <p:cNvPicPr>
            <a:picLocks noChangeAspect="1"/>
          </p:cNvPicPr>
          <p:nvPr/>
        </p:nvPicPr>
        <p:blipFill rotWithShape="1">
          <a:blip r:embed="rId6"/>
          <a:srcRect l="19133" t="23602" r="26607" b="6666"/>
          <a:stretch/>
        </p:blipFill>
        <p:spPr>
          <a:xfrm>
            <a:off x="5047860" y="1223154"/>
            <a:ext cx="5570375" cy="4026709"/>
          </a:xfrm>
          <a:prstGeom prst="rect">
            <a:avLst/>
          </a:prstGeom>
        </p:spPr>
      </p:pic>
      <p:sp>
        <p:nvSpPr>
          <p:cNvPr id="9" name="Elipsa 8">
            <a:extLst>
              <a:ext uri="{FF2B5EF4-FFF2-40B4-BE49-F238E27FC236}">
                <a16:creationId xmlns:a16="http://schemas.microsoft.com/office/drawing/2014/main" id="{CD47FE02-010B-4F03-8ED7-EB865645C9BC}"/>
              </a:ext>
            </a:extLst>
          </p:cNvPr>
          <p:cNvSpPr/>
          <p:nvPr/>
        </p:nvSpPr>
        <p:spPr>
          <a:xfrm>
            <a:off x="7717388" y="2283558"/>
            <a:ext cx="1044872" cy="4689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833121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35628233-4984-46E5-9BD3-84E7568D20FB}"/>
              </a:ext>
            </a:extLst>
          </p:cNvPr>
          <p:cNvPicPr>
            <a:picLocks noChangeAspect="1"/>
          </p:cNvPicPr>
          <p:nvPr/>
        </p:nvPicPr>
        <p:blipFill rotWithShape="1">
          <a:blip r:embed="rId5"/>
          <a:srcRect l="19516" t="13197" r="20561" b="36462"/>
          <a:stretch/>
        </p:blipFill>
        <p:spPr>
          <a:xfrm>
            <a:off x="43607" y="1113950"/>
            <a:ext cx="7305870" cy="3452328"/>
          </a:xfrm>
          <a:prstGeom prst="rect">
            <a:avLst/>
          </a:prstGeom>
        </p:spPr>
      </p:pic>
      <p:sp>
        <p:nvSpPr>
          <p:cNvPr id="4" name="Elipsa 3">
            <a:extLst>
              <a:ext uri="{FF2B5EF4-FFF2-40B4-BE49-F238E27FC236}">
                <a16:creationId xmlns:a16="http://schemas.microsoft.com/office/drawing/2014/main" id="{609C6153-238D-4178-B54C-9BAC3AEAD724}"/>
              </a:ext>
            </a:extLst>
          </p:cNvPr>
          <p:cNvSpPr/>
          <p:nvPr/>
        </p:nvSpPr>
        <p:spPr>
          <a:xfrm>
            <a:off x="15491" y="2687714"/>
            <a:ext cx="754602" cy="14825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Elipsa 6">
            <a:extLst>
              <a:ext uri="{FF2B5EF4-FFF2-40B4-BE49-F238E27FC236}">
                <a16:creationId xmlns:a16="http://schemas.microsoft.com/office/drawing/2014/main" id="{E67BCECE-54F2-4602-A7C7-C55F2F414F75}"/>
              </a:ext>
            </a:extLst>
          </p:cNvPr>
          <p:cNvSpPr/>
          <p:nvPr/>
        </p:nvSpPr>
        <p:spPr>
          <a:xfrm rot="5400000">
            <a:off x="2712871" y="999474"/>
            <a:ext cx="514907" cy="4925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6" name="Slika 5">
            <a:extLst>
              <a:ext uri="{FF2B5EF4-FFF2-40B4-BE49-F238E27FC236}">
                <a16:creationId xmlns:a16="http://schemas.microsoft.com/office/drawing/2014/main" id="{0C835890-3DCA-47F6-879E-42BD45FEFEEF}"/>
              </a:ext>
            </a:extLst>
          </p:cNvPr>
          <p:cNvPicPr>
            <a:picLocks noChangeAspect="1"/>
          </p:cNvPicPr>
          <p:nvPr/>
        </p:nvPicPr>
        <p:blipFill rotWithShape="1">
          <a:blip r:embed="rId6"/>
          <a:srcRect l="20679" t="11392" r="20777" b="17823"/>
          <a:stretch/>
        </p:blipFill>
        <p:spPr>
          <a:xfrm>
            <a:off x="6423361" y="1154466"/>
            <a:ext cx="5334481" cy="3628087"/>
          </a:xfrm>
          <a:prstGeom prst="rect">
            <a:avLst/>
          </a:prstGeom>
        </p:spPr>
      </p:pic>
      <p:sp>
        <p:nvSpPr>
          <p:cNvPr id="10" name="Elipsa 9">
            <a:extLst>
              <a:ext uri="{FF2B5EF4-FFF2-40B4-BE49-F238E27FC236}">
                <a16:creationId xmlns:a16="http://schemas.microsoft.com/office/drawing/2014/main" id="{7BAB489C-C4A5-41B9-9D36-E0CCDD6472A7}"/>
              </a:ext>
            </a:extLst>
          </p:cNvPr>
          <p:cNvSpPr/>
          <p:nvPr/>
        </p:nvSpPr>
        <p:spPr>
          <a:xfrm>
            <a:off x="10733103" y="2148396"/>
            <a:ext cx="1073446" cy="6303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9" name="Slika 8">
            <a:extLst>
              <a:ext uri="{FF2B5EF4-FFF2-40B4-BE49-F238E27FC236}">
                <a16:creationId xmlns:a16="http://schemas.microsoft.com/office/drawing/2014/main" id="{2968844F-5C86-4978-A4E4-203B4C6381AA}"/>
              </a:ext>
            </a:extLst>
          </p:cNvPr>
          <p:cNvPicPr>
            <a:picLocks noChangeAspect="1"/>
          </p:cNvPicPr>
          <p:nvPr/>
        </p:nvPicPr>
        <p:blipFill rotWithShape="1">
          <a:blip r:embed="rId7"/>
          <a:srcRect l="20825" t="45437" r="20704" b="23449"/>
          <a:stretch/>
        </p:blipFill>
        <p:spPr>
          <a:xfrm>
            <a:off x="5877019" y="3899113"/>
            <a:ext cx="6019060" cy="1801640"/>
          </a:xfrm>
          <a:prstGeom prst="rect">
            <a:avLst/>
          </a:prstGeom>
        </p:spPr>
      </p:pic>
      <p:sp>
        <p:nvSpPr>
          <p:cNvPr id="13" name="Elipsa 12">
            <a:extLst>
              <a:ext uri="{FF2B5EF4-FFF2-40B4-BE49-F238E27FC236}">
                <a16:creationId xmlns:a16="http://schemas.microsoft.com/office/drawing/2014/main" id="{ECD6587E-5574-4CAB-97FA-986C750EFE3E}"/>
              </a:ext>
            </a:extLst>
          </p:cNvPr>
          <p:cNvSpPr/>
          <p:nvPr/>
        </p:nvSpPr>
        <p:spPr>
          <a:xfrm>
            <a:off x="6840870" y="4359258"/>
            <a:ext cx="2471806" cy="9673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203788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FEE2B9-6D5B-4CC7-8057-58E1CF27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473" y="276613"/>
            <a:ext cx="4667250"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C37242-9BE6-4013-A9EE-35F88F36C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9863"/>
            <a:ext cx="12192000" cy="160813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a:extLst>
              <a:ext uri="{FF2B5EF4-FFF2-40B4-BE49-F238E27FC236}">
                <a16:creationId xmlns:a16="http://schemas.microsoft.com/office/drawing/2014/main" id="{ABA3C421-3B3F-45F8-A80F-29B020E93A00}"/>
              </a:ext>
            </a:extLst>
          </p:cNvPr>
          <p:cNvPicPr>
            <a:picLocks noChangeAspect="1"/>
          </p:cNvPicPr>
          <p:nvPr/>
        </p:nvPicPr>
        <p:blipFill rotWithShape="1">
          <a:blip r:embed="rId5"/>
          <a:srcRect l="18826" t="9660" r="19414" b="55783"/>
          <a:stretch/>
        </p:blipFill>
        <p:spPr>
          <a:xfrm>
            <a:off x="256007" y="1059023"/>
            <a:ext cx="7529805" cy="2369977"/>
          </a:xfrm>
          <a:prstGeom prst="rect">
            <a:avLst/>
          </a:prstGeom>
        </p:spPr>
      </p:pic>
      <p:pic>
        <p:nvPicPr>
          <p:cNvPr id="5" name="Slika 4">
            <a:extLst>
              <a:ext uri="{FF2B5EF4-FFF2-40B4-BE49-F238E27FC236}">
                <a16:creationId xmlns:a16="http://schemas.microsoft.com/office/drawing/2014/main" id="{8EE366BE-8375-42B8-9997-B6E05BC56E6F}"/>
              </a:ext>
            </a:extLst>
          </p:cNvPr>
          <p:cNvPicPr>
            <a:picLocks noChangeAspect="1"/>
          </p:cNvPicPr>
          <p:nvPr/>
        </p:nvPicPr>
        <p:blipFill rotWithShape="1">
          <a:blip r:embed="rId6"/>
          <a:srcRect l="18903" t="9116" r="19872" b="50000"/>
          <a:stretch/>
        </p:blipFill>
        <p:spPr>
          <a:xfrm>
            <a:off x="5075271" y="3002821"/>
            <a:ext cx="7116729" cy="2673222"/>
          </a:xfrm>
          <a:prstGeom prst="rect">
            <a:avLst/>
          </a:prstGeom>
        </p:spPr>
      </p:pic>
    </p:spTree>
    <p:extLst>
      <p:ext uri="{BB962C8B-B14F-4D97-AF65-F5344CB8AC3E}">
        <p14:creationId xmlns:p14="http://schemas.microsoft.com/office/powerpoint/2010/main" val="1641815427"/>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1212</Words>
  <Application>Microsoft Office PowerPoint</Application>
  <PresentationFormat>Široki zaslon</PresentationFormat>
  <Paragraphs>94</Paragraphs>
  <Slides>27</Slides>
  <Notes>27</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27</vt:i4>
      </vt:variant>
    </vt:vector>
  </HeadingPairs>
  <TitlesOfParts>
    <vt:vector size="31" baseType="lpstr">
      <vt:lpstr>Arial</vt:lpstr>
      <vt:lpstr>Calibri</vt:lpstr>
      <vt:lpstr>Calibri Light</vt:lpstr>
      <vt:lpstr>Tema sustava Office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dc:creator>Marina Nemet</dc:creator>
  <cp:lastModifiedBy>Marina Nemet</cp:lastModifiedBy>
  <cp:revision>6</cp:revision>
  <dcterms:created xsi:type="dcterms:W3CDTF">2021-04-08T15:32:50Z</dcterms:created>
  <dcterms:modified xsi:type="dcterms:W3CDTF">2021-04-08T16:16:32Z</dcterms:modified>
</cp:coreProperties>
</file>