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12"/>
  </p:notesMasterIdLst>
  <p:handoutMasterIdLst>
    <p:handoutMasterId r:id="rId13"/>
  </p:handoutMasterIdLst>
  <p:sldIdLst>
    <p:sldId id="362" r:id="rId3"/>
    <p:sldId id="344" r:id="rId4"/>
    <p:sldId id="358" r:id="rId5"/>
    <p:sldId id="359" r:id="rId6"/>
    <p:sldId id="360" r:id="rId7"/>
    <p:sldId id="364" r:id="rId8"/>
    <p:sldId id="365" r:id="rId9"/>
    <p:sldId id="366" r:id="rId10"/>
    <p:sldId id="363" r:id="rId11"/>
  </p:sldIdLst>
  <p:sldSz cx="9144000" cy="6858000" type="screen4x3"/>
  <p:notesSz cx="6997700" cy="92837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01">
          <p15:clr>
            <a:srgbClr val="A4A3A4"/>
          </p15:clr>
        </p15:guide>
        <p15:guide id="3" orient="horz" pos="2924">
          <p15:clr>
            <a:srgbClr val="A4A3A4"/>
          </p15:clr>
        </p15:guide>
        <p15:guide id="4" pos="22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2442"/>
    <a:srgbClr val="993333"/>
    <a:srgbClr val="64172C"/>
    <a:srgbClr val="8C2341"/>
    <a:srgbClr val="430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16" autoAdjust="0"/>
    <p:restoredTop sz="85363" autoAdjust="0"/>
  </p:normalViewPr>
  <p:slideViewPr>
    <p:cSldViewPr>
      <p:cViewPr varScale="1">
        <p:scale>
          <a:sx n="84" d="100"/>
          <a:sy n="84" d="100"/>
        </p:scale>
        <p:origin x="9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68" y="-96"/>
      </p:cViewPr>
      <p:guideLst>
        <p:guide orient="horz" pos="3108"/>
        <p:guide pos="2101"/>
        <p:guide orient="horz" pos="2924"/>
        <p:guide pos="22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5" y="1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776684CD-6764-497B-9ADE-E65EFC3EE209}" type="datetimeFigureOut">
              <a:rPr lang="en-GB" smtClean="0"/>
              <a:pPr/>
              <a:t>27/02/2017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03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5" y="8817903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6C6E9EE4-B03B-4551-9705-70C4A0FED12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262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63745" y="1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660FA28A-DAF8-4177-87D8-0E9AC60B429C}" type="datetimeFigureOut">
              <a:rPr lang="it-IT" smtClean="0"/>
              <a:pPr/>
              <a:t>27/02/2017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2482" tIns="46241" rIns="92482" bIns="46241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8817903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63745" y="8817903"/>
            <a:ext cx="3032336" cy="464185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F61F80D2-48FC-42FB-965D-2FECD08698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89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B574D-1355-4054-85C2-7F66A7C70AD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83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k-MK" baseline="0" dirty="0" smtClean="0"/>
              <a:t>Долен дел: Како да се постави </a:t>
            </a:r>
            <a:r>
              <a:rPr lang="en-US" baseline="0" dirty="0" smtClean="0"/>
              <a:t>LDN </a:t>
            </a:r>
            <a:r>
              <a:rPr lang="mk-MK" baseline="0" dirty="0" smtClean="0"/>
              <a:t>цел</a:t>
            </a:r>
            <a:r>
              <a:rPr lang="en-US" baseline="0" dirty="0" smtClean="0"/>
              <a:t>?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mk-MK" baseline="0" dirty="0" smtClean="0"/>
              <a:t>Поставувањето на целите е политички процес: Што сака земјата да постигне во борбата со деградацијата на земјиштето?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mk-MK" baseline="0" dirty="0" smtClean="0"/>
              <a:t>Политичкиот процес на поставување на целите има потреба од солидна  основа од информации и податоци. Особено, оценката на деградацијата на земјиштето и Анализата на двигателите на деградацијата на земјиштето треба да бидат земени во предвид, но истовремено и други релевантни проценки и студии за проширување на основата од информации и податоци. </a:t>
            </a:r>
            <a:r>
              <a:rPr lang="en-GB" baseline="0" dirty="0" smtClean="0"/>
              <a:t> </a:t>
            </a: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k-MK" baseline="0" dirty="0" smtClean="0"/>
              <a:t>Цели за постигнување неутралност</a:t>
            </a:r>
            <a:r>
              <a:rPr lang="en-GB" baseline="0" dirty="0" smtClean="0"/>
              <a:t>: </a:t>
            </a:r>
            <a:r>
              <a:rPr lang="mk-MK" baseline="0" dirty="0" smtClean="0"/>
              <a:t> кога целта во целост го прифаќа концептот на неутралност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mk-MK" baseline="0" dirty="0" smtClean="0"/>
              <a:t>Посебни цели</a:t>
            </a:r>
            <a:r>
              <a:rPr lang="en-GB" baseline="0" dirty="0" smtClean="0"/>
              <a:t>: </a:t>
            </a:r>
            <a:r>
              <a:rPr lang="mk-MK" baseline="0" dirty="0" smtClean="0"/>
              <a:t>Целта не се формулира од аспект на неутралност</a:t>
            </a:r>
            <a:r>
              <a:rPr lang="en-GB" baseline="0" dirty="0" smtClean="0"/>
              <a:t>. </a:t>
            </a:r>
            <a:r>
              <a:rPr lang="mk-MK" baseline="0" dirty="0" smtClean="0"/>
              <a:t>Но сепак</a:t>
            </a:r>
            <a:r>
              <a:rPr lang="en-GB" baseline="0" dirty="0" smtClean="0"/>
              <a:t>: </a:t>
            </a:r>
            <a:r>
              <a:rPr lang="mk-MK" baseline="0" dirty="0" smtClean="0"/>
              <a:t>посебните цели имаат директен придонес кон конечната цел за постигнување на</a:t>
            </a:r>
            <a:r>
              <a:rPr lang="en-GB" baseline="0" dirty="0" smtClean="0"/>
              <a:t> </a:t>
            </a:r>
            <a:r>
              <a:rPr lang="en-GB" baseline="0" dirty="0" smtClean="0"/>
              <a:t>LDN</a:t>
            </a:r>
          </a:p>
          <a:p>
            <a:endParaRPr lang="en-GB" baseline="0" dirty="0" smtClean="0"/>
          </a:p>
          <a:p>
            <a:r>
              <a:rPr lang="mk-MK" baseline="0" dirty="0" smtClean="0"/>
              <a:t>Флексибилност во поставување на</a:t>
            </a:r>
            <a:r>
              <a:rPr lang="en-GB" baseline="0" dirty="0" smtClean="0"/>
              <a:t> </a:t>
            </a:r>
            <a:r>
              <a:rPr lang="en-GB" baseline="0" dirty="0" smtClean="0"/>
              <a:t>LDN </a:t>
            </a:r>
            <a:r>
              <a:rPr lang="mk-MK" baseline="0" dirty="0" smtClean="0"/>
              <a:t>целите</a:t>
            </a:r>
            <a:r>
              <a:rPr lang="en-GB" baseline="0" dirty="0" smtClean="0"/>
              <a:t> </a:t>
            </a:r>
            <a:r>
              <a:rPr lang="en-GB" baseline="0" dirty="0" smtClean="0"/>
              <a:t>-&gt; </a:t>
            </a:r>
            <a:r>
              <a:rPr lang="mk-MK" baseline="0" dirty="0" smtClean="0"/>
              <a:t>пристапот е флексибилен и е воден од земјата, целите се волонтерски</a:t>
            </a: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None/>
              <a:defRPr/>
            </a:pPr>
            <a:endParaRPr lang="en-US" altLang="en-US" dirty="0" smtClean="0">
              <a:sym typeface="Wingdings" panose="05000000000000000000" pitchFamily="2" charset="2"/>
            </a:endParaRPr>
          </a:p>
          <a:p>
            <a:pPr marL="171176" indent="-171176">
              <a:buFont typeface="Wingdings" pitchFamily="2" charset="2"/>
              <a:buChar char="à"/>
              <a:defRPr/>
            </a:pPr>
            <a:endParaRPr lang="en-US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AE71CC0-2973-4214-97C4-4FA66F41C978}" type="slidenum">
              <a:rPr lang="en-US" altLang="en-US" smtClean="0">
                <a:latin typeface="Franklin Gothic Medium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0320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F80D2-48FC-42FB-965D-2FECD0869850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9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B574D-1355-4054-85C2-7F66A7C70AD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3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414592" cy="1296144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43608" y="3284984"/>
            <a:ext cx="7416824" cy="936104"/>
          </a:xfrm>
        </p:spPr>
        <p:txBody>
          <a:bodyPr anchor="ctr">
            <a:no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1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72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78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21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94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54800"/>
            <a:ext cx="8229600" cy="4570544"/>
          </a:xfrm>
        </p:spPr>
        <p:txBody>
          <a:bodyPr/>
          <a:lstStyle>
            <a:lvl1pPr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 sz="2800"/>
            </a:lvl1pPr>
            <a:lvl2pPr>
              <a:buClr>
                <a:schemeClr val="accent2"/>
              </a:buClr>
              <a:buFont typeface="Arial" pitchFamily="34" charset="0"/>
              <a:buChar char="•"/>
              <a:defRPr/>
            </a:lvl2pPr>
            <a:lvl3pPr>
              <a:buClr>
                <a:schemeClr val="accent2"/>
              </a:buClr>
              <a:buFont typeface="Wingdings" pitchFamily="2" charset="2"/>
              <a:buChar char="§"/>
              <a:defRPr/>
            </a:lvl3pPr>
            <a:lvl4pPr>
              <a:buClr>
                <a:schemeClr val="accent2"/>
              </a:buClr>
              <a:buFont typeface="Arial" pitchFamily="34" charset="0"/>
              <a:buChar char="•"/>
              <a:defRPr/>
            </a:lvl4pPr>
            <a:lvl5pPr>
              <a:buClr>
                <a:schemeClr val="accent2"/>
              </a:buClr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67545" y="1124744"/>
            <a:ext cx="8280920" cy="57606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58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8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6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150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5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7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8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67545" y="764704"/>
            <a:ext cx="8280920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484785"/>
            <a:ext cx="829126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ttangolo 3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magine 12" descr="sfondo_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596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000" b="1" kern="1200">
          <a:solidFill>
            <a:schemeClr val="accent2"/>
          </a:solidFill>
          <a:latin typeface="Helvetica Neue"/>
          <a:ea typeface="+mj-ea"/>
          <a:cs typeface="Helvetica Neue"/>
        </a:defRPr>
      </a:lvl1pPr>
    </p:titleStyle>
    <p:bodyStyle>
      <a:lvl1pPr marL="342900" indent="-342900" algn="l" defTabSz="914400" rtl="0" eaLnBrk="1" latinLnBrk="0" hangingPunct="1">
        <a:lnSpc>
          <a:spcPts val="3000"/>
        </a:lnSpc>
        <a:spcBef>
          <a:spcPct val="20000"/>
        </a:spcBef>
        <a:buClr>
          <a:schemeClr val="accent2"/>
        </a:buClr>
        <a:buFont typeface="Wingdings" pitchFamily="2" charset="2"/>
        <a:buChar char="§"/>
        <a:defRPr sz="2800" kern="1200">
          <a:solidFill>
            <a:schemeClr val="tx1"/>
          </a:solidFill>
          <a:latin typeface="Helvetica Neue"/>
          <a:ea typeface="+mn-ea"/>
          <a:cs typeface="Helvetica Neue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600" kern="1200">
          <a:solidFill>
            <a:schemeClr val="tx1"/>
          </a:solidFill>
          <a:latin typeface="Helvetica Neue"/>
          <a:ea typeface="+mn-ea"/>
          <a:cs typeface="Helvetica Neue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400" kern="1200">
          <a:solidFill>
            <a:schemeClr val="tx1"/>
          </a:solidFill>
          <a:latin typeface="Helvetica Neue"/>
          <a:ea typeface="+mn-ea"/>
          <a:cs typeface="Helvetica Neue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Helvetica Neue"/>
          <a:ea typeface="+mn-ea"/>
          <a:cs typeface="Helvetica Neue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FA285-C3C4-4A64-9092-3324584280C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2/27/2017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586A-6392-428D-9302-BDBDFD4D774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1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.png"/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4" y="268695"/>
            <a:ext cx="1398270" cy="49330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060" y="254112"/>
            <a:ext cx="1297940" cy="488058"/>
          </a:xfrm>
          <a:prstGeom prst="rect">
            <a:avLst/>
          </a:prstGeom>
          <a:noFill/>
        </p:spPr>
      </p:pic>
      <p:pic>
        <p:nvPicPr>
          <p:cNvPr id="6" name="Picture 5" descr="Açıklama: CEM Logo İ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4" t="17592" r="21568" b="12962"/>
          <a:stretch>
            <a:fillRect/>
          </a:stretch>
        </p:blipFill>
        <p:spPr bwMode="auto">
          <a:xfrm>
            <a:off x="6629400" y="6002517"/>
            <a:ext cx="943371" cy="626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17" y="2296565"/>
            <a:ext cx="7778565" cy="3193023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944975"/>
            <a:ext cx="659765" cy="822614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6028260"/>
            <a:ext cx="1143000" cy="7464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20196" y="5489588"/>
            <a:ext cx="41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kern="0" dirty="0" smtClean="0">
                <a:solidFill>
                  <a:sysClr val="windowText" lastClr="000000"/>
                </a:solidFill>
              </a:rPr>
              <a:t>Скопје</a:t>
            </a:r>
            <a:r>
              <a:rPr lang="en-US" kern="0" dirty="0" smtClean="0">
                <a:solidFill>
                  <a:sysClr val="windowText" lastClr="000000"/>
                </a:solidFill>
              </a:rPr>
              <a:t>, </a:t>
            </a:r>
            <a:r>
              <a:rPr lang="mk-MK" kern="0" dirty="0" smtClean="0">
                <a:solidFill>
                  <a:sysClr val="windowText" lastClr="000000"/>
                </a:solidFill>
              </a:rPr>
              <a:t>Македонија</a:t>
            </a:r>
            <a:r>
              <a:rPr lang="en-US" kern="0" dirty="0" smtClean="0">
                <a:solidFill>
                  <a:sysClr val="windowText" lastClr="000000"/>
                </a:solidFill>
              </a:rPr>
              <a:t> , </a:t>
            </a:r>
            <a:r>
              <a:rPr lang="mk-MK" kern="0" dirty="0" smtClean="0">
                <a:solidFill>
                  <a:sysClr val="windowText" lastClr="000000"/>
                </a:solidFill>
              </a:rPr>
              <a:t>28 февруари 2017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29" y="5995777"/>
            <a:ext cx="745490" cy="714375"/>
          </a:xfrm>
          <a:prstGeom prst="rect">
            <a:avLst/>
          </a:prstGeom>
        </p:spPr>
      </p:pic>
      <p:pic>
        <p:nvPicPr>
          <p:cNvPr id="16" name="Picture 15" descr="https://www.thegef.org/gef/sites/thegef.org/files/Images/25ylogoshort-01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223" y="6022063"/>
            <a:ext cx="1066800" cy="666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UNEP Logo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196" y="6028260"/>
            <a:ext cx="480204" cy="52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6028260"/>
            <a:ext cx="608162" cy="60114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8" b="5293"/>
          <a:stretch/>
        </p:blipFill>
        <p:spPr bwMode="auto">
          <a:xfrm>
            <a:off x="3352800" y="5943600"/>
            <a:ext cx="533400" cy="8297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 descr="C:\Users\User\AppData\Local\Temp\Rar$DIa0.165\ANKARA GIRISIM1 ing.jpg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54" y="6000846"/>
            <a:ext cx="657246" cy="55235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sellaDiTesto 8"/>
          <p:cNvSpPr txBox="1"/>
          <p:nvPr/>
        </p:nvSpPr>
        <p:spPr>
          <a:xfrm>
            <a:off x="679231" y="1034733"/>
            <a:ext cx="7751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mk-MK" sz="2800" dirty="0" smtClean="0">
                <a:solidFill>
                  <a:srgbClr val="C00000"/>
                </a:solidFill>
                <a:latin typeface="Futura LT Book"/>
                <a:cs typeface="Futura LT Book"/>
              </a:rPr>
              <a:t>Блок</a:t>
            </a:r>
            <a:r>
              <a:rPr lang="en-US" sz="2800" dirty="0" smtClean="0">
                <a:solidFill>
                  <a:srgbClr val="C00000"/>
                </a:solidFill>
                <a:latin typeface="Futura LT Book"/>
                <a:cs typeface="Futura LT Book"/>
              </a:rPr>
              <a:t> 3: </a:t>
            </a:r>
            <a:r>
              <a:rPr lang="mk-MK" sz="2800" dirty="0" smtClean="0">
                <a:solidFill>
                  <a:srgbClr val="C00000"/>
                </a:solidFill>
                <a:latin typeface="Futura LT Book"/>
                <a:cs typeface="Futura LT Book"/>
              </a:rPr>
              <a:t>Дефинирање на волонтерски цели за </a:t>
            </a:r>
            <a:r>
              <a:rPr lang="en-US" sz="2800" dirty="0" smtClean="0">
                <a:solidFill>
                  <a:srgbClr val="C00000"/>
                </a:solidFill>
                <a:latin typeface="Futura LT Book"/>
                <a:cs typeface="Futura LT Book"/>
              </a:rPr>
              <a:t>LDN </a:t>
            </a:r>
          </a:p>
        </p:txBody>
      </p:sp>
    </p:spTree>
    <p:extLst>
      <p:ext uri="{BB962C8B-B14F-4D97-AF65-F5344CB8AC3E}">
        <p14:creationId xmlns:p14="http://schemas.microsoft.com/office/powerpoint/2010/main" val="306879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0768" y="1769185"/>
            <a:ext cx="8793720" cy="1908424"/>
          </a:xfrm>
        </p:spPr>
        <p:txBody>
          <a:bodyPr>
            <a:noAutofit/>
          </a:bodyPr>
          <a:lstStyle/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mk-MK" sz="1800" dirty="0" smtClean="0"/>
              <a:t>Поставување на целите за </a:t>
            </a:r>
            <a:r>
              <a:rPr lang="de-DE" sz="1800" dirty="0" smtClean="0"/>
              <a:t>LDN = </a:t>
            </a:r>
            <a:r>
              <a:rPr lang="mk-MK" sz="1800" dirty="0" smtClean="0"/>
              <a:t>дефинирање на нивото на амбиција за </a:t>
            </a:r>
            <a:r>
              <a:rPr lang="de-DE" sz="1800" dirty="0" smtClean="0"/>
              <a:t>LDN</a:t>
            </a:r>
            <a:r>
              <a:rPr lang="mk-MK" sz="1800" dirty="0" smtClean="0"/>
              <a:t> (кон што тежнееме)</a:t>
            </a:r>
            <a:endParaRPr lang="de-DE" sz="1800" dirty="0" smtClean="0"/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mk-MK" sz="1800" dirty="0" smtClean="0"/>
              <a:t>Цели за </a:t>
            </a:r>
            <a:r>
              <a:rPr lang="de-DE" sz="1800" dirty="0" smtClean="0"/>
              <a:t>LDN (</a:t>
            </a:r>
            <a:r>
              <a:rPr lang="mk-MK" sz="1800" dirty="0" smtClean="0"/>
              <a:t>ШТО треба да се постигне</a:t>
            </a:r>
            <a:r>
              <a:rPr lang="de-DE" sz="1800" dirty="0" smtClean="0"/>
              <a:t>) </a:t>
            </a:r>
            <a:r>
              <a:rPr lang="mk-MK" sz="1800" dirty="0" smtClean="0"/>
              <a:t>наспроти</a:t>
            </a:r>
            <a:r>
              <a:rPr lang="de-DE" sz="1800" dirty="0" smtClean="0"/>
              <a:t> </a:t>
            </a:r>
            <a:r>
              <a:rPr lang="mk-MK" sz="1800" dirty="0" smtClean="0"/>
              <a:t>Мерки за </a:t>
            </a:r>
            <a:r>
              <a:rPr lang="de-DE" sz="1800" dirty="0" smtClean="0"/>
              <a:t>LDN (</a:t>
            </a:r>
            <a:r>
              <a:rPr lang="mk-MK" sz="1800" dirty="0" smtClean="0"/>
              <a:t>КАКО да се постигне</a:t>
            </a:r>
            <a:r>
              <a:rPr lang="de-DE" sz="1800" dirty="0" smtClean="0"/>
              <a:t>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800" dirty="0" smtClean="0"/>
              <a:t>LDN </a:t>
            </a:r>
            <a:r>
              <a:rPr lang="mk-MK" sz="1800" dirty="0" smtClean="0"/>
              <a:t>се широки</a:t>
            </a:r>
            <a:r>
              <a:rPr lang="de-DE" sz="1800" dirty="0" smtClean="0"/>
              <a:t>, </a:t>
            </a:r>
            <a:r>
              <a:rPr lang="mk-MK" sz="1800" dirty="0" smtClean="0"/>
              <a:t>но сепак јасни и мерливи</a:t>
            </a:r>
            <a:endParaRPr lang="de-DE" sz="18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8272" y="836712"/>
            <a:ext cx="8865728" cy="621807"/>
          </a:xfrm>
        </p:spPr>
        <p:txBody>
          <a:bodyPr>
            <a:normAutofit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Што е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 LDN </a:t>
            </a:r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цел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?</a:t>
            </a:r>
            <a:endParaRPr lang="it-IT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6852" y="5675229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dirty="0" smtClean="0"/>
              <a:t>Врз основа на достапни информации</a:t>
            </a:r>
            <a:r>
              <a:rPr lang="de-DE" dirty="0" smtClean="0"/>
              <a:t>: </a:t>
            </a:r>
            <a:r>
              <a:rPr lang="mk-MK" dirty="0" smtClean="0"/>
              <a:t>анализа на трендовите и двигателите на деградацијата на земјиштето</a:t>
            </a:r>
            <a:r>
              <a:rPr lang="de-DE" dirty="0" smtClean="0"/>
              <a:t>, </a:t>
            </a:r>
            <a:r>
              <a:rPr lang="mk-MK" dirty="0" smtClean="0"/>
              <a:t>други проценки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4653136"/>
            <a:ext cx="518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k-MK" dirty="0" smtClean="0"/>
              <a:t>Политички процес на носење одлуки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09772" y="3597529"/>
            <a:ext cx="1001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LDN </a:t>
            </a:r>
            <a:r>
              <a:rPr lang="mk-MK" dirty="0" smtClean="0"/>
              <a:t>Цел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flipV="1">
            <a:off x="4027998" y="5085184"/>
            <a:ext cx="484632" cy="434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V="1">
            <a:off x="3983723" y="4092555"/>
            <a:ext cx="484632" cy="434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64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0768" y="1769185"/>
            <a:ext cx="8793720" cy="1908424"/>
          </a:xfrm>
        </p:spPr>
        <p:txBody>
          <a:bodyPr>
            <a:noAutofit/>
          </a:bodyPr>
          <a:lstStyle/>
          <a:p>
            <a:pPr marL="0" indent="-222250">
              <a:spcAft>
                <a:spcPts val="1200"/>
              </a:spcAft>
              <a:buNone/>
            </a:pPr>
            <a:r>
              <a:rPr lang="mk-MK" sz="2400" b="1" dirty="0" smtClean="0">
                <a:solidFill>
                  <a:srgbClr val="8C2442"/>
                </a:solidFill>
              </a:rPr>
              <a:t>Цели за постигнување неутралност</a:t>
            </a:r>
            <a:endParaRPr lang="de-DE" sz="2400" b="1" dirty="0" smtClean="0">
              <a:solidFill>
                <a:srgbClr val="8C2442"/>
              </a:solidFill>
            </a:endParaRPr>
          </a:p>
          <a:p>
            <a:pPr marL="57150" indent="0">
              <a:spcAft>
                <a:spcPts val="1200"/>
              </a:spcAft>
              <a:buNone/>
            </a:pPr>
            <a:r>
              <a:rPr lang="de-DE" sz="2000" b="1" dirty="0" smtClean="0"/>
              <a:t>LDN </a:t>
            </a:r>
            <a:r>
              <a:rPr lang="mk-MK" sz="2000" b="1" dirty="0" smtClean="0"/>
              <a:t>на национално ниво</a:t>
            </a:r>
            <a:r>
              <a:rPr lang="de-DE" sz="2000" b="1" dirty="0" smtClean="0"/>
              <a:t>: </a:t>
            </a:r>
            <a:r>
              <a:rPr lang="mk-MK" sz="2000" dirty="0" smtClean="0"/>
              <a:t>нема нето загуби</a:t>
            </a:r>
            <a:r>
              <a:rPr lang="de-DE" sz="2000" dirty="0" smtClean="0"/>
              <a:t> (</a:t>
            </a:r>
            <a:r>
              <a:rPr lang="mk-MK" sz="2000" dirty="0" smtClean="0"/>
              <a:t>или подобро</a:t>
            </a:r>
            <a:r>
              <a:rPr lang="de-DE" sz="2000" dirty="0" smtClean="0"/>
              <a:t>)</a:t>
            </a:r>
            <a:r>
              <a:rPr lang="mk-MK" sz="2000" dirty="0" smtClean="0"/>
              <a:t> во целата земја и во сите класи на земјишната покривка</a:t>
            </a:r>
            <a:r>
              <a:rPr lang="de-DE" sz="2000" dirty="0" smtClean="0"/>
              <a:t>. </a:t>
            </a:r>
            <a:r>
              <a:rPr lang="mk-MK" sz="2000" dirty="0" smtClean="0"/>
              <a:t>Сите загуби треба да бидат балансирани со добивки</a:t>
            </a:r>
            <a:r>
              <a:rPr lang="de-DE" sz="2000" dirty="0" smtClean="0"/>
              <a:t>. </a:t>
            </a:r>
            <a:endParaRPr lang="de-DE" sz="2000" dirty="0"/>
          </a:p>
          <a:p>
            <a:pPr marL="57150" indent="0">
              <a:spcAft>
                <a:spcPts val="1200"/>
              </a:spcAft>
              <a:buNone/>
            </a:pPr>
            <a:r>
              <a:rPr lang="mk-MK" sz="2000" b="1" dirty="0" smtClean="0"/>
              <a:t>Поставувањето на националните</a:t>
            </a:r>
            <a:r>
              <a:rPr lang="de-DE" sz="2000" b="1" dirty="0" smtClean="0"/>
              <a:t> LDN </a:t>
            </a:r>
            <a:r>
              <a:rPr lang="mk-MK" sz="2000" b="1" dirty="0" smtClean="0"/>
              <a:t>цели</a:t>
            </a:r>
            <a:r>
              <a:rPr lang="mk-MK" sz="2000" b="1" dirty="0"/>
              <a:t> </a:t>
            </a:r>
            <a:r>
              <a:rPr lang="mk-MK" sz="2000" b="1" dirty="0" smtClean="0"/>
              <a:t>може да се</a:t>
            </a:r>
            <a:r>
              <a:rPr lang="de-DE" sz="2000" b="1" dirty="0" smtClean="0"/>
              <a:t> </a:t>
            </a:r>
            <a:r>
              <a:rPr lang="mk-MK" sz="2000" b="1" dirty="0" smtClean="0"/>
              <a:t>надополнети</a:t>
            </a:r>
            <a:r>
              <a:rPr lang="de-DE" sz="2000" b="1" dirty="0" smtClean="0"/>
              <a:t> </a:t>
            </a:r>
            <a:r>
              <a:rPr lang="mk-MK" sz="2000" b="1" dirty="0" smtClean="0"/>
              <a:t>со поставување на:</a:t>
            </a:r>
            <a:endParaRPr lang="de-DE" sz="2000" b="1" dirty="0" smtClean="0"/>
          </a:p>
          <a:p>
            <a:pPr>
              <a:spcAft>
                <a:spcPts val="1200"/>
              </a:spcAft>
              <a:buFont typeface="Symbol" pitchFamily="18" charset="2"/>
              <a:buChar char="Þ"/>
            </a:pPr>
            <a:r>
              <a:rPr lang="mk-MK" sz="2000" dirty="0" smtClean="0"/>
              <a:t>Суб - национални</a:t>
            </a:r>
            <a:r>
              <a:rPr lang="de-DE" sz="2000" dirty="0" smtClean="0"/>
              <a:t> LDN </a:t>
            </a:r>
            <a:r>
              <a:rPr lang="mk-MK" sz="2000" dirty="0" smtClean="0"/>
              <a:t>цели</a:t>
            </a:r>
            <a:endParaRPr lang="de-DE" sz="2000" dirty="0" smtClean="0"/>
          </a:p>
          <a:p>
            <a:pPr>
              <a:spcAft>
                <a:spcPts val="1200"/>
              </a:spcAft>
              <a:buFont typeface="Symbol" pitchFamily="18" charset="2"/>
              <a:buChar char="Þ"/>
            </a:pPr>
            <a:r>
              <a:rPr lang="mk-MK" sz="2000" dirty="0" smtClean="0"/>
              <a:t>Посебни цели за определени</a:t>
            </a:r>
            <a:r>
              <a:rPr lang="en-US" sz="2000" dirty="0" smtClean="0"/>
              <a:t> (</a:t>
            </a:r>
            <a:r>
              <a:rPr lang="mk-MK" sz="2000" dirty="0" smtClean="0"/>
              <a:t>на пример:за одредени класи на земјишна покривка</a:t>
            </a:r>
            <a:r>
              <a:rPr lang="en-US" sz="2000" dirty="0" smtClean="0"/>
              <a:t>) </a:t>
            </a:r>
            <a:r>
              <a:rPr lang="mk-MK" sz="2000" dirty="0" smtClean="0"/>
              <a:t>да се избегнува</a:t>
            </a:r>
            <a:r>
              <a:rPr lang="en-US" sz="2000" dirty="0" smtClean="0"/>
              <a:t>, </a:t>
            </a:r>
            <a:r>
              <a:rPr lang="mk-MK" sz="2000" dirty="0" smtClean="0"/>
              <a:t>минимизира</a:t>
            </a:r>
            <a:r>
              <a:rPr lang="en-US" sz="2000" dirty="0" smtClean="0"/>
              <a:t> </a:t>
            </a:r>
            <a:r>
              <a:rPr lang="mk-MK" sz="2000" dirty="0" smtClean="0"/>
              <a:t>деградацијата на земјиштето </a:t>
            </a:r>
            <a:r>
              <a:rPr lang="mk-MK" sz="2000" dirty="0" smtClean="0"/>
              <a:t>или</a:t>
            </a:r>
            <a:r>
              <a:rPr lang="en-US" sz="2000" dirty="0" smtClean="0"/>
              <a:t> </a:t>
            </a:r>
            <a:r>
              <a:rPr lang="mk-MK" sz="2000" dirty="0" smtClean="0"/>
              <a:t>да </a:t>
            </a:r>
            <a:r>
              <a:rPr lang="mk-MK" sz="2000" dirty="0" smtClean="0"/>
              <a:t>се рекултивира деградираното земјиште</a:t>
            </a:r>
            <a:r>
              <a:rPr lang="en-US" sz="2000" dirty="0" smtClean="0"/>
              <a:t> (</a:t>
            </a:r>
            <a:r>
              <a:rPr lang="mk-MK" sz="2000" dirty="0" smtClean="0"/>
              <a:t>пример:посветеноста на земјата кон глобални/регионални процеси)</a:t>
            </a:r>
            <a:endParaRPr lang="en-US" sz="2000" dirty="0" smtClean="0"/>
          </a:p>
          <a:p>
            <a:pPr marL="0" indent="0">
              <a:spcAft>
                <a:spcPts val="1200"/>
              </a:spcAft>
              <a:buNone/>
            </a:pPr>
            <a:endParaRPr lang="de-DE" sz="20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8272" y="980728"/>
            <a:ext cx="8865728" cy="621807"/>
          </a:xfrm>
        </p:spPr>
        <p:txBody>
          <a:bodyPr>
            <a:normAutofit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Типови на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 LDN </a:t>
            </a:r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цели</a:t>
            </a:r>
            <a:endParaRPr lang="it-IT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3609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07504" y="1916832"/>
            <a:ext cx="8793720" cy="1908424"/>
          </a:xfrm>
        </p:spPr>
        <p:txBody>
          <a:bodyPr>
            <a:noAutofit/>
          </a:bodyPr>
          <a:lstStyle/>
          <a:p>
            <a:pPr marL="176213" lvl="1" indent="0">
              <a:spcAft>
                <a:spcPts val="1200"/>
              </a:spcAft>
              <a:buNone/>
            </a:pPr>
            <a:r>
              <a:rPr lang="mk-MK" sz="2400" b="1" dirty="0" smtClean="0"/>
              <a:t>Предложена основа</a:t>
            </a:r>
            <a:r>
              <a:rPr lang="de-DE" sz="2400" b="1" dirty="0" smtClean="0"/>
              <a:t> (</a:t>
            </a:r>
            <a:r>
              <a:rPr lang="mk-MK" sz="2400" b="1" dirty="0" smtClean="0"/>
              <a:t>почеток</a:t>
            </a:r>
            <a:r>
              <a:rPr lang="de-DE" sz="2400" b="1" dirty="0" smtClean="0"/>
              <a:t>): </a:t>
            </a:r>
            <a:r>
              <a:rPr lang="de-DE" sz="2400" dirty="0" smtClean="0"/>
              <a:t>2015</a:t>
            </a:r>
            <a:r>
              <a:rPr lang="de-DE" sz="2400" b="1" dirty="0" smtClean="0"/>
              <a:t> </a:t>
            </a:r>
          </a:p>
          <a:p>
            <a:pPr marL="176213" lvl="1" indent="0">
              <a:spcAft>
                <a:spcPts val="1200"/>
              </a:spcAft>
              <a:buNone/>
            </a:pPr>
            <a:endParaRPr lang="de-DE" sz="2400" b="1" dirty="0"/>
          </a:p>
          <a:p>
            <a:pPr marL="176213" lvl="1" indent="0">
              <a:spcAft>
                <a:spcPts val="1200"/>
              </a:spcAft>
              <a:buNone/>
            </a:pPr>
            <a:r>
              <a:rPr lang="mk-MK" sz="2400" b="1" dirty="0" smtClean="0"/>
              <a:t>Предложена временска рамка за постигнување на </a:t>
            </a:r>
            <a:r>
              <a:rPr lang="de-DE" sz="2400" b="1" dirty="0" smtClean="0"/>
              <a:t> </a:t>
            </a:r>
            <a:r>
              <a:rPr lang="de-DE" sz="2400" b="1" dirty="0"/>
              <a:t>LDN </a:t>
            </a:r>
            <a:r>
              <a:rPr lang="mk-MK" sz="2400" b="1" dirty="0" smtClean="0"/>
              <a:t>целите</a:t>
            </a:r>
            <a:r>
              <a:rPr lang="de-DE" sz="2400" b="1" dirty="0" smtClean="0"/>
              <a:t>: </a:t>
            </a:r>
            <a:r>
              <a:rPr lang="de-DE" sz="2400" dirty="0"/>
              <a:t>2030</a:t>
            </a:r>
          </a:p>
          <a:p>
            <a:pPr marL="176213" lvl="1" indent="0">
              <a:spcAft>
                <a:spcPts val="1200"/>
              </a:spcAft>
              <a:buNone/>
            </a:pPr>
            <a:endParaRPr lang="de-DE" sz="18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8272" y="980728"/>
            <a:ext cx="8865728" cy="621807"/>
          </a:xfrm>
        </p:spPr>
        <p:txBody>
          <a:bodyPr>
            <a:normAutofit fontScale="90000"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Која е временската рамка за постигнување на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 LDN </a:t>
            </a:r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целите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?</a:t>
            </a:r>
            <a:endParaRPr lang="it-IT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03738"/>
            <a:ext cx="2544946" cy="146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s://cchange.no/wp-content/uploads/2015/09/ny-e144111345569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104" y="4403737"/>
            <a:ext cx="2750646" cy="146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821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190842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mk-MK" sz="1800" b="1" dirty="0" smtClean="0">
                <a:latin typeface="Calibri"/>
                <a:ea typeface="Calibri"/>
                <a:cs typeface="Times New Roman"/>
              </a:rPr>
              <a:t>Цели за неутралност</a:t>
            </a:r>
            <a:r>
              <a:rPr lang="en-GB" sz="1800" b="1" dirty="0" smtClean="0">
                <a:latin typeface="Calibri"/>
                <a:ea typeface="Calibri"/>
                <a:cs typeface="Times New Roman"/>
              </a:rPr>
              <a:t> (</a:t>
            </a:r>
            <a:r>
              <a:rPr lang="mk-MK" sz="1800" b="1" dirty="0" smtClean="0">
                <a:latin typeface="Calibri"/>
                <a:ea typeface="Calibri"/>
                <a:cs typeface="Times New Roman"/>
              </a:rPr>
              <a:t>на национално ниво и комплементарни на суб-национално</a:t>
            </a:r>
            <a:r>
              <a:rPr lang="en-GB" sz="1800" b="1" dirty="0" smtClean="0">
                <a:latin typeface="Calibri"/>
                <a:ea typeface="Calibri"/>
                <a:cs typeface="Times New Roman"/>
              </a:rPr>
              <a:t>)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-"/>
            </a:pPr>
            <a:r>
              <a:rPr lang="en-GB" sz="1800" dirty="0">
                <a:latin typeface="Calibri"/>
                <a:ea typeface="Calibri"/>
                <a:cs typeface="Times New Roman"/>
              </a:rPr>
              <a:t>LDN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е постигната 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2030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споредбено со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2015 (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нема нето загуби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)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-"/>
            </a:pPr>
            <a:r>
              <a:rPr lang="en-GB" sz="1800" dirty="0">
                <a:latin typeface="Calibri"/>
                <a:ea typeface="Calibri"/>
                <a:cs typeface="Times New Roman"/>
              </a:rPr>
              <a:t>LDN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е постигната 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2030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споредбено со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2015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и дополнителни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10%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од националната територија се подобрени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(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нето добивки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)</a:t>
            </a:r>
          </a:p>
          <a:p>
            <a:pPr marL="0" lvl="0" indent="0">
              <a:lnSpc>
                <a:spcPct val="115000"/>
              </a:lnSpc>
              <a:buNone/>
            </a:pPr>
            <a:endParaRPr lang="en-US" sz="1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mk-MK" sz="1800" b="1" dirty="0" smtClean="0">
                <a:latin typeface="Calibri"/>
                <a:ea typeface="Calibri"/>
                <a:cs typeface="Times New Roman"/>
              </a:rPr>
              <a:t>Специфични цели за избегнување</a:t>
            </a:r>
            <a:r>
              <a:rPr lang="en-GB" sz="1800" b="1" dirty="0" smtClean="0">
                <a:latin typeface="Calibri"/>
                <a:ea typeface="Calibri"/>
                <a:cs typeface="Times New Roman"/>
              </a:rPr>
              <a:t>,</a:t>
            </a:r>
            <a:r>
              <a:rPr lang="mk-MK" sz="1800" b="1" dirty="0" smtClean="0">
                <a:latin typeface="Calibri"/>
                <a:ea typeface="Calibri"/>
                <a:cs typeface="Times New Roman"/>
              </a:rPr>
              <a:t> намалување на деградацијата на земјиштето и рекултивација на деградираното земјиште</a:t>
            </a:r>
            <a:endParaRPr lang="en-US" sz="1800" dirty="0" smtClean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-"/>
            </a:pPr>
            <a:r>
              <a:rPr lang="mk-MK" sz="1800" dirty="0" smtClean="0">
                <a:latin typeface="Calibri"/>
                <a:ea typeface="Calibri"/>
                <a:cs typeface="Times New Roman"/>
              </a:rPr>
              <a:t>Подобрена продуктивноста и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содржината на органскиот јаглерод во почвите (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SOC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)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во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површините под култури и пасиштата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2030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споредбено со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2015</a:t>
            </a:r>
            <a:endParaRPr lang="en-US" sz="1800" dirty="0" smtClean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Calibri"/>
              <a:buChar char="-"/>
            </a:pPr>
            <a:r>
              <a:rPr lang="mk-MK" sz="1800" dirty="0" smtClean="0">
                <a:latin typeface="Calibri"/>
                <a:ea typeface="Calibri"/>
                <a:cs typeface="Times New Roman"/>
              </a:rPr>
              <a:t>Стопирање на пренамената на шумите и мочуриштата во други класи на земјишна покривка 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2020 </a:t>
            </a:r>
            <a:endParaRPr lang="en-US" sz="1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Font typeface="Calibri"/>
              <a:buChar char="-"/>
            </a:pPr>
            <a:r>
              <a:rPr lang="mk-MK" sz="1800" dirty="0" smtClean="0">
                <a:latin typeface="Calibri"/>
                <a:ea typeface="Calibri"/>
                <a:cs typeface="Times New Roman"/>
              </a:rPr>
              <a:t>Намалување на стапката на запечатување на почвата</a:t>
            </a:r>
            <a:r>
              <a:rPr lang="mk-MK" sz="1800" dirty="0">
                <a:latin typeface="Calibri"/>
                <a:ea typeface="Calibri"/>
                <a:cs typeface="Times New Roman"/>
              </a:rPr>
              <a:t>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-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soil </a:t>
            </a:r>
            <a:r>
              <a:rPr lang="en-GB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sealing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(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конверзија во вештачка земјишна покривка) 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50%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до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800" dirty="0">
                <a:latin typeface="Calibri"/>
                <a:ea typeface="Calibri"/>
                <a:cs typeface="Times New Roman"/>
              </a:rPr>
              <a:t>2030 </a:t>
            </a:r>
            <a:r>
              <a:rPr lang="mk-MK" sz="1800" dirty="0" smtClean="0">
                <a:latin typeface="Calibri"/>
                <a:ea typeface="Calibri"/>
                <a:cs typeface="Times New Roman"/>
              </a:rPr>
              <a:t>споредбено со </a:t>
            </a:r>
            <a:r>
              <a:rPr lang="en-GB" sz="1800" dirty="0" smtClean="0">
                <a:latin typeface="Calibri"/>
                <a:ea typeface="Calibri"/>
                <a:cs typeface="Times New Roman"/>
              </a:rPr>
              <a:t>2015 </a:t>
            </a:r>
            <a:endParaRPr lang="en-GB" sz="18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None/>
            </a:pPr>
            <a:endParaRPr lang="en-US" sz="1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8272" y="836712"/>
            <a:ext cx="8865728" cy="621807"/>
          </a:xfrm>
        </p:spPr>
        <p:txBody>
          <a:bodyPr>
            <a:normAutofit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Примери за </a:t>
            </a:r>
            <a:r>
              <a:rPr lang="en-GB" sz="2400" kern="0" dirty="0" smtClean="0">
                <a:solidFill>
                  <a:srgbClr val="A50021"/>
                </a:solidFill>
                <a:ea typeface="+mn-ea"/>
                <a:cs typeface="Arial"/>
              </a:rPr>
              <a:t>LDN </a:t>
            </a:r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цели</a:t>
            </a:r>
            <a:endParaRPr lang="it-IT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1603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4700"/>
            <a:ext cx="9144000" cy="608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5638800" y="304800"/>
            <a:ext cx="2057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>
                <a:solidFill>
                  <a:schemeClr val="bg1"/>
                </a:solidFill>
              </a:rPr>
              <a:t>Subject</a:t>
            </a:r>
          </a:p>
        </p:txBody>
      </p:sp>
      <p:pic>
        <p:nvPicPr>
          <p:cNvPr id="14341" name="Picture 30" descr="C:\Documents and Settings\voigt\Desktop\UNCCD Logo UN Logo_white rg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26206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131832" y="600076"/>
            <a:ext cx="55069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mk-MK" altLang="en-US" dirty="0" smtClean="0">
                <a:solidFill>
                  <a:srgbClr val="5692CE"/>
                </a:solidFill>
              </a:rPr>
              <a:t>Блок </a:t>
            </a:r>
            <a:r>
              <a:rPr lang="it-IT" altLang="en-US" dirty="0" smtClean="0">
                <a:solidFill>
                  <a:srgbClr val="5692CE"/>
                </a:solidFill>
              </a:rPr>
              <a:t>3</a:t>
            </a:r>
            <a:r>
              <a:rPr lang="it-IT" altLang="en-US" dirty="0">
                <a:solidFill>
                  <a:srgbClr val="5692CE"/>
                </a:solidFill>
              </a:rPr>
              <a:t>: </a:t>
            </a:r>
            <a:r>
              <a:rPr lang="mk-MK" altLang="en-US" dirty="0" smtClean="0">
                <a:solidFill>
                  <a:srgbClr val="5692CE"/>
                </a:solidFill>
              </a:rPr>
              <a:t>Поставување на </a:t>
            </a:r>
            <a:r>
              <a:rPr lang="it-IT" altLang="en-US" dirty="0" smtClean="0">
                <a:solidFill>
                  <a:srgbClr val="5692CE"/>
                </a:solidFill>
              </a:rPr>
              <a:t> </a:t>
            </a:r>
            <a:r>
              <a:rPr lang="it-IT" altLang="en-US" dirty="0">
                <a:solidFill>
                  <a:srgbClr val="5692CE"/>
                </a:solidFill>
              </a:rPr>
              <a:t>LDN </a:t>
            </a:r>
            <a:r>
              <a:rPr lang="mk-MK" altLang="en-US" dirty="0" smtClean="0">
                <a:solidFill>
                  <a:srgbClr val="5692CE"/>
                </a:solidFill>
              </a:rPr>
              <a:t>целите</a:t>
            </a:r>
            <a:endParaRPr lang="it-IT" altLang="en-US" dirty="0">
              <a:solidFill>
                <a:schemeClr val="bg1"/>
              </a:solidFill>
            </a:endParaRPr>
          </a:p>
        </p:txBody>
      </p:sp>
      <p:sp>
        <p:nvSpPr>
          <p:cNvPr id="14343" name="Rectangle 1"/>
          <p:cNvSpPr>
            <a:spLocks noChangeArrowheads="1"/>
          </p:cNvSpPr>
          <p:nvPr/>
        </p:nvSpPr>
        <p:spPr bwMode="auto">
          <a:xfrm>
            <a:off x="152400" y="1066800"/>
            <a:ext cx="8653463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it-IT" altLang="en-US" dirty="0" smtClean="0">
                <a:solidFill>
                  <a:srgbClr val="5692CE"/>
                </a:solidFill>
              </a:rPr>
              <a:t>...</a:t>
            </a:r>
            <a:r>
              <a:rPr lang="mk-MK" altLang="en-US" dirty="0" smtClean="0">
                <a:solidFill>
                  <a:srgbClr val="5692CE"/>
                </a:solidFill>
              </a:rPr>
              <a:t>во Коста Рика</a:t>
            </a:r>
            <a:endParaRPr lang="it-IT" altLang="en-US" dirty="0">
              <a:solidFill>
                <a:srgbClr val="5692CE"/>
              </a:solidFill>
            </a:endParaRPr>
          </a:p>
          <a:p>
            <a:pPr eaLnBrk="1" hangingPunct="1"/>
            <a:r>
              <a:rPr lang="en-US" altLang="en-US" sz="2000" dirty="0" smtClean="0"/>
              <a:t>“</a:t>
            </a:r>
            <a:r>
              <a:rPr lang="mk-MK" altLang="en-US" sz="2000" dirty="0" smtClean="0"/>
              <a:t>Коста Рика ќе постигне неутралност на деградација на земјиштето до 2</a:t>
            </a:r>
            <a:r>
              <a:rPr lang="es-ES" altLang="en-US" sz="2000" dirty="0" smtClean="0"/>
              <a:t>025</a:t>
            </a:r>
            <a:r>
              <a:rPr lang="es-ES" altLang="en-US" sz="2000" dirty="0"/>
              <a:t>, </a:t>
            </a:r>
            <a:r>
              <a:rPr lang="mk-MK" altLang="en-US" sz="2000" dirty="0" smtClean="0"/>
              <a:t>а проценка ќе се изврши во</a:t>
            </a:r>
            <a:r>
              <a:rPr lang="es-ES" altLang="en-US" sz="2000" dirty="0" smtClean="0"/>
              <a:t>2020</a:t>
            </a:r>
            <a:r>
              <a:rPr lang="en-US" altLang="en-US" sz="2000" dirty="0" smtClean="0"/>
              <a:t>”*</a:t>
            </a:r>
            <a:endParaRPr lang="en-US" altLang="en-US" sz="2000" dirty="0"/>
          </a:p>
          <a:p>
            <a:pPr algn="r" eaLnBrk="1" hangingPunct="1"/>
            <a:r>
              <a:rPr lang="en-US" altLang="en-US" sz="1600" dirty="0" smtClean="0"/>
              <a:t>*</a:t>
            </a:r>
            <a:r>
              <a:rPr lang="mk-MK" altLang="en-US" sz="1600" dirty="0" smtClean="0"/>
              <a:t>Прелиминарна цел</a:t>
            </a:r>
            <a:endParaRPr lang="en-US" altLang="en-US" sz="1600" dirty="0"/>
          </a:p>
          <a:p>
            <a:pPr algn="r" eaLnBrk="1" hangingPunct="1"/>
            <a:endParaRPr lang="en-US" altLang="en-US" sz="1600" dirty="0"/>
          </a:p>
          <a:p>
            <a:pPr eaLnBrk="1" hangingPunct="1"/>
            <a:r>
              <a:rPr lang="it-IT" altLang="en-US" dirty="0" smtClean="0">
                <a:solidFill>
                  <a:srgbClr val="5692CE"/>
                </a:solidFill>
              </a:rPr>
              <a:t>...</a:t>
            </a:r>
            <a:r>
              <a:rPr lang="mk-MK" altLang="en-US" dirty="0" smtClean="0">
                <a:solidFill>
                  <a:srgbClr val="5692CE"/>
                </a:solidFill>
              </a:rPr>
              <a:t>во Сенегал</a:t>
            </a:r>
            <a:endParaRPr lang="it-IT" altLang="en-US" dirty="0">
              <a:solidFill>
                <a:srgbClr val="5692CE"/>
              </a:solidFill>
            </a:endParaRPr>
          </a:p>
          <a:p>
            <a:pPr eaLnBrk="1" hangingPunct="1"/>
            <a:r>
              <a:rPr lang="en-US" altLang="en-US" sz="2000" dirty="0" smtClean="0"/>
              <a:t>“</a:t>
            </a:r>
            <a:r>
              <a:rPr lang="mk-MK" altLang="en-US" sz="2000" dirty="0" smtClean="0"/>
              <a:t>Деградирано земјиште-</a:t>
            </a:r>
            <a:r>
              <a:rPr lang="fr-FR" altLang="en-US" sz="2000" dirty="0" smtClean="0"/>
              <a:t>6 </a:t>
            </a:r>
            <a:r>
              <a:rPr lang="fr-FR" altLang="en-US" sz="2000" dirty="0"/>
              <a:t>860 900 ha (34% </a:t>
            </a:r>
            <a:r>
              <a:rPr lang="mk-MK" altLang="en-US" sz="2000" dirty="0" smtClean="0"/>
              <a:t>од вкупната територија</a:t>
            </a:r>
            <a:r>
              <a:rPr lang="fr-FR" altLang="en-US" sz="2000" dirty="0" smtClean="0"/>
              <a:t>): </a:t>
            </a:r>
            <a:r>
              <a:rPr lang="mk-MK" altLang="en-US" sz="2000" dirty="0" smtClean="0"/>
              <a:t>се прават напори годишно да се реставрира</a:t>
            </a:r>
            <a:r>
              <a:rPr lang="fr-FR" altLang="en-US" sz="2000" dirty="0" smtClean="0"/>
              <a:t> </a:t>
            </a:r>
            <a:r>
              <a:rPr lang="fr-FR" altLang="en-US" sz="2000" dirty="0"/>
              <a:t>480 263 </a:t>
            </a:r>
            <a:r>
              <a:rPr lang="mk-MK" altLang="en-US" sz="2000" dirty="0" smtClean="0"/>
              <a:t>до</a:t>
            </a:r>
            <a:r>
              <a:rPr lang="fr-FR" altLang="en-US" sz="2000" dirty="0" smtClean="0"/>
              <a:t> </a:t>
            </a:r>
            <a:r>
              <a:rPr lang="fr-FR" altLang="en-US" sz="2000" dirty="0"/>
              <a:t>2020 </a:t>
            </a:r>
            <a:r>
              <a:rPr lang="mk-MK" altLang="en-US" sz="2000" dirty="0" smtClean="0"/>
              <a:t>со цел постигнување неутралност до</a:t>
            </a:r>
            <a:r>
              <a:rPr lang="fr-FR" altLang="en-US" sz="2000" dirty="0" smtClean="0"/>
              <a:t> </a:t>
            </a:r>
            <a:r>
              <a:rPr lang="fr-FR" altLang="en-US" sz="2000" dirty="0"/>
              <a:t>2035</a:t>
            </a:r>
            <a:r>
              <a:rPr lang="en-US" altLang="en-US" sz="2000" dirty="0"/>
              <a:t>”</a:t>
            </a:r>
          </a:p>
          <a:p>
            <a:pPr eaLnBrk="1" hangingPunct="1"/>
            <a:endParaRPr lang="it-IT" altLang="en-US" sz="2000" dirty="0"/>
          </a:p>
          <a:p>
            <a:pPr eaLnBrk="1" hangingPunct="1"/>
            <a:r>
              <a:rPr lang="it-IT" altLang="en-US" dirty="0" smtClean="0">
                <a:solidFill>
                  <a:srgbClr val="5692CE"/>
                </a:solidFill>
              </a:rPr>
              <a:t>...</a:t>
            </a:r>
            <a:r>
              <a:rPr lang="mk-MK" altLang="en-US" dirty="0" smtClean="0">
                <a:solidFill>
                  <a:srgbClr val="5692CE"/>
                </a:solidFill>
              </a:rPr>
              <a:t>во Етиопија</a:t>
            </a:r>
            <a:endParaRPr lang="it-IT" altLang="en-US" dirty="0">
              <a:solidFill>
                <a:srgbClr val="5692CE"/>
              </a:solidFill>
            </a:endParaRPr>
          </a:p>
          <a:p>
            <a:pPr eaLnBrk="1" hangingPunct="1"/>
            <a:r>
              <a:rPr lang="en-US" altLang="en-US" sz="2000" dirty="0" smtClean="0"/>
              <a:t>“</a:t>
            </a:r>
            <a:r>
              <a:rPr lang="mk-MK" altLang="en-US" sz="2000" dirty="0" smtClean="0"/>
              <a:t>До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2036, </a:t>
            </a:r>
            <a:r>
              <a:rPr lang="mk-MK" altLang="en-US" sz="2000" dirty="0" smtClean="0"/>
              <a:t>да се обезбеди </a:t>
            </a:r>
            <a:r>
              <a:rPr lang="mk-MK" altLang="en-US" sz="2000" dirty="0" smtClean="0"/>
              <a:t>рехабилитација и подобрување на продуктивноста </a:t>
            </a:r>
            <a:r>
              <a:rPr lang="en-US" altLang="en-US" sz="2000" dirty="0" smtClean="0"/>
              <a:t> </a:t>
            </a:r>
            <a:r>
              <a:rPr lang="mk-MK" altLang="en-US" sz="2000" dirty="0" smtClean="0"/>
              <a:t>на околу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21 M ha </a:t>
            </a:r>
            <a:r>
              <a:rPr lang="mk-MK" altLang="en-US" sz="2000" dirty="0" smtClean="0"/>
              <a:t>на шумско земјиште</a:t>
            </a:r>
            <a:r>
              <a:rPr lang="en-US" altLang="en-US" sz="2000" dirty="0" smtClean="0"/>
              <a:t>…” </a:t>
            </a:r>
            <a:endParaRPr lang="en-US" altLang="en-US" sz="2000" dirty="0"/>
          </a:p>
          <a:p>
            <a:pPr algn="r" eaLnBrk="1" hangingPunct="1"/>
            <a:r>
              <a:rPr lang="en-US" altLang="en-US" sz="1600" dirty="0" smtClean="0"/>
              <a:t>*</a:t>
            </a:r>
            <a:r>
              <a:rPr lang="mk-MK" altLang="en-US" sz="1600" dirty="0" smtClean="0"/>
              <a:t>Ова е една од 9те посебни цели идентификувана од Етиопија</a:t>
            </a:r>
            <a:endParaRPr lang="en-US" altLang="en-US" sz="1600" dirty="0"/>
          </a:p>
          <a:p>
            <a:pPr eaLnBrk="1" hangingPunct="1"/>
            <a:endParaRPr lang="it-IT" altLang="en-US" sz="2000" dirty="0"/>
          </a:p>
          <a:p>
            <a:pPr eaLnBrk="1" hangingPunct="1"/>
            <a:r>
              <a:rPr lang="it-IT" altLang="en-US" dirty="0" smtClean="0">
                <a:solidFill>
                  <a:srgbClr val="5692CE"/>
                </a:solidFill>
              </a:rPr>
              <a:t>...</a:t>
            </a:r>
            <a:r>
              <a:rPr lang="mk-MK" altLang="en-US" dirty="0" smtClean="0">
                <a:solidFill>
                  <a:srgbClr val="5692CE"/>
                </a:solidFill>
              </a:rPr>
              <a:t>во Намибија</a:t>
            </a:r>
            <a:endParaRPr lang="it-IT" altLang="en-US" dirty="0">
              <a:solidFill>
                <a:srgbClr val="5692CE"/>
              </a:solidFill>
            </a:endParaRPr>
          </a:p>
          <a:p>
            <a:pPr eaLnBrk="1" hangingPunct="1"/>
            <a:r>
              <a:rPr lang="en-US" altLang="en-US" sz="2000" dirty="0" smtClean="0"/>
              <a:t>“</a:t>
            </a:r>
            <a:r>
              <a:rPr lang="mk-MK" altLang="en-US" sz="2000" dirty="0" smtClean="0"/>
              <a:t>намалување на грмушеста вегетација</a:t>
            </a:r>
            <a:r>
              <a:rPr lang="en-US" altLang="en-US" sz="2000" dirty="0" smtClean="0"/>
              <a:t> </a:t>
            </a:r>
            <a:r>
              <a:rPr lang="mk-MK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1,9 M ha </a:t>
            </a:r>
            <a:r>
              <a:rPr lang="mk-MK" altLang="en-US" sz="2000" dirty="0" smtClean="0"/>
              <a:t>до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2040”*</a:t>
            </a:r>
          </a:p>
          <a:p>
            <a:pPr algn="r" eaLnBrk="1" hangingPunct="1"/>
            <a:r>
              <a:rPr lang="en-US" altLang="en-US" sz="1600" dirty="0" smtClean="0"/>
              <a:t>*</a:t>
            </a:r>
            <a:r>
              <a:rPr lang="mk-MK" altLang="en-US" sz="1600" dirty="0" smtClean="0"/>
              <a:t>Ова е една од 6те посебни цели идентификувани од Намибија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8100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190842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mk-MK" sz="1800" b="1" dirty="0" smtClean="0">
                <a:solidFill>
                  <a:srgbClr val="8C2341"/>
                </a:solidFill>
              </a:rPr>
              <a:t>Што треба да се постигне</a:t>
            </a:r>
            <a:r>
              <a:rPr lang="en-US" sz="1800" b="1" dirty="0" smtClean="0">
                <a:solidFill>
                  <a:srgbClr val="8C2341"/>
                </a:solidFill>
              </a:rPr>
              <a:t>?</a:t>
            </a:r>
          </a:p>
          <a:p>
            <a:pPr marL="0" indent="0">
              <a:buNone/>
              <a:defRPr/>
            </a:pPr>
            <a:r>
              <a:rPr lang="en-US" sz="1800" b="1" dirty="0" smtClean="0"/>
              <a:t>LDN </a:t>
            </a:r>
            <a:r>
              <a:rPr lang="mk-MK" sz="1800" b="1" dirty="0" smtClean="0"/>
              <a:t>цел</a:t>
            </a:r>
            <a:r>
              <a:rPr lang="en-US" sz="1800" b="1" dirty="0" smtClean="0"/>
              <a:t>: “LDN </a:t>
            </a:r>
            <a:r>
              <a:rPr lang="mk-MK" sz="1800" b="1" dirty="0" smtClean="0"/>
              <a:t>е постигната до</a:t>
            </a:r>
            <a:r>
              <a:rPr lang="en-US" sz="1800" b="1" dirty="0" smtClean="0"/>
              <a:t> </a:t>
            </a:r>
            <a:r>
              <a:rPr lang="en-US" sz="1800" b="1" dirty="0"/>
              <a:t>2030 </a:t>
            </a:r>
            <a:r>
              <a:rPr lang="mk-MK" sz="1800" b="1" dirty="0" smtClean="0"/>
              <a:t>споредбено со</a:t>
            </a:r>
            <a:r>
              <a:rPr lang="en-US" sz="1800" b="1" dirty="0" smtClean="0"/>
              <a:t> </a:t>
            </a:r>
            <a:r>
              <a:rPr lang="en-US" sz="1800" b="1" dirty="0"/>
              <a:t>2015 </a:t>
            </a:r>
            <a:r>
              <a:rPr lang="mk-MK" sz="1800" b="1" dirty="0" smtClean="0"/>
              <a:t>и дополнителни </a:t>
            </a:r>
            <a:r>
              <a:rPr lang="en-US" sz="1800" b="1" dirty="0" smtClean="0"/>
              <a:t>10</a:t>
            </a:r>
            <a:r>
              <a:rPr lang="en-US" sz="1800" b="1" dirty="0"/>
              <a:t>% </a:t>
            </a:r>
            <a:r>
              <a:rPr lang="mk-MK" sz="1800" b="1" dirty="0" smtClean="0"/>
              <a:t>од националната територија </a:t>
            </a:r>
            <a:r>
              <a:rPr lang="en-US" sz="1800" b="1" dirty="0" smtClean="0"/>
              <a:t>e </a:t>
            </a:r>
            <a:r>
              <a:rPr lang="mk-MK" sz="1800" b="1" dirty="0" smtClean="0"/>
              <a:t>подобрена</a:t>
            </a:r>
            <a:r>
              <a:rPr lang="en-US" sz="1800" b="1" dirty="0" smtClean="0"/>
              <a:t>”</a:t>
            </a:r>
          </a:p>
          <a:p>
            <a:pPr marL="0" indent="0">
              <a:buNone/>
              <a:defRPr/>
            </a:pPr>
            <a:endParaRPr lang="en-US" sz="1800" b="1" dirty="0"/>
          </a:p>
          <a:p>
            <a:pPr marL="0" indent="0">
              <a:buNone/>
              <a:defRPr/>
            </a:pPr>
            <a:r>
              <a:rPr lang="mk-MK" sz="1800" b="1" dirty="0" smtClean="0">
                <a:solidFill>
                  <a:srgbClr val="8C2341"/>
                </a:solidFill>
              </a:rPr>
              <a:t>КАКО да се постигне целта</a:t>
            </a:r>
            <a:r>
              <a:rPr lang="en-US" sz="1800" b="1" dirty="0" smtClean="0">
                <a:solidFill>
                  <a:srgbClr val="8C2341"/>
                </a:solidFill>
              </a:rPr>
              <a:t>?</a:t>
            </a:r>
            <a:endParaRPr lang="mk-MK" sz="1800" b="1" dirty="0" smtClean="0"/>
          </a:p>
          <a:p>
            <a:pPr>
              <a:buFontTx/>
              <a:buChar char="-"/>
              <a:defRPr/>
            </a:pPr>
            <a:r>
              <a:rPr lang="mk-MK" sz="1800" b="1" dirty="0" smtClean="0"/>
              <a:t>Насочување на принципите на планирање на </a:t>
            </a:r>
            <a:r>
              <a:rPr lang="en-US" sz="1800" b="1" dirty="0" smtClean="0"/>
              <a:t>LDN </a:t>
            </a:r>
            <a:r>
              <a:rPr lang="mk-MK" sz="1800" b="1" dirty="0" smtClean="0"/>
              <a:t>во планирање на користењето на земјиштето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mk-MK" sz="1800" b="1" dirty="0" smtClean="0"/>
              <a:t>Регулаторни мерки за запирање на уништувањето на шумите до 2020 г.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mk-MK" sz="1800" b="1" dirty="0" smtClean="0"/>
              <a:t>Годишно</a:t>
            </a:r>
            <a:r>
              <a:rPr lang="en-US" sz="1800" b="1" dirty="0" smtClean="0"/>
              <a:t> </a:t>
            </a:r>
            <a:r>
              <a:rPr lang="mk-MK" sz="1800" b="1" dirty="0" smtClean="0"/>
              <a:t>рехабилитирање на</a:t>
            </a:r>
            <a:r>
              <a:rPr lang="en-US" sz="1800" b="1" dirty="0" smtClean="0"/>
              <a:t> 75.000ha </a:t>
            </a:r>
            <a:r>
              <a:rPr lang="mk-MK" sz="1800" b="1" dirty="0" smtClean="0"/>
              <a:t>на високо деградирани пасишта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mk-MK" sz="1800" b="1" dirty="0" smtClean="0"/>
              <a:t>Годишно пошумување на</a:t>
            </a:r>
            <a:r>
              <a:rPr lang="en-US" sz="1800" b="1" dirty="0" smtClean="0"/>
              <a:t> 25.000ha </a:t>
            </a:r>
            <a:r>
              <a:rPr lang="mk-MK" sz="1800" b="1" dirty="0" smtClean="0"/>
              <a:t>со локални видови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mk-MK" sz="1800" b="1" dirty="0" smtClean="0"/>
              <a:t>Креирање на финансиски иницијативи / поволности за промовирање на одржливо управување со земјиштето на</a:t>
            </a:r>
            <a:r>
              <a:rPr lang="en-US" sz="1800" b="1" dirty="0" smtClean="0"/>
              <a:t> 200.000ha</a:t>
            </a:r>
          </a:p>
          <a:p>
            <a:pPr marL="0" indent="0">
              <a:buNone/>
              <a:defRPr/>
            </a:pPr>
            <a:r>
              <a:rPr lang="en-US" sz="1800" b="1" dirty="0" smtClean="0"/>
              <a:t>		</a:t>
            </a:r>
          </a:p>
          <a:p>
            <a:pPr marL="0" indent="0">
              <a:buNone/>
              <a:defRPr/>
            </a:pPr>
            <a:endParaRPr lang="en-US" sz="1800" b="1" dirty="0"/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78272" y="980728"/>
            <a:ext cx="8865728" cy="621807"/>
          </a:xfrm>
        </p:spPr>
        <p:txBody>
          <a:bodyPr>
            <a:normAutofit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Пример</a:t>
            </a:r>
            <a:r>
              <a:rPr lang="en-US" sz="2400" kern="0" dirty="0" smtClean="0">
                <a:solidFill>
                  <a:srgbClr val="A50021"/>
                </a:solidFill>
                <a:ea typeface="+mn-ea"/>
                <a:cs typeface="Arial"/>
              </a:rPr>
              <a:t>: LDN </a:t>
            </a:r>
            <a:r>
              <a:rPr lang="mk-MK" sz="2400" kern="0" dirty="0" smtClean="0">
                <a:solidFill>
                  <a:srgbClr val="A50021"/>
                </a:solidFill>
                <a:ea typeface="+mn-ea"/>
                <a:cs typeface="Arial"/>
              </a:rPr>
              <a:t>цели и мерки</a:t>
            </a:r>
            <a:endParaRPr lang="it-IT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79132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70768" y="788236"/>
            <a:ext cx="8865728" cy="840564"/>
          </a:xfrm>
        </p:spPr>
        <p:txBody>
          <a:bodyPr>
            <a:noAutofit/>
          </a:bodyPr>
          <a:lstStyle/>
          <a:p>
            <a:r>
              <a:rPr lang="mk-MK" sz="2400" kern="0" dirty="0" smtClean="0">
                <a:solidFill>
                  <a:srgbClr val="A50021"/>
                </a:solidFill>
                <a:cs typeface="Arial"/>
              </a:rPr>
              <a:t>Поставување на</a:t>
            </a:r>
            <a:r>
              <a:rPr lang="en-US" sz="2400" kern="0" dirty="0" smtClean="0">
                <a:solidFill>
                  <a:srgbClr val="A50021"/>
                </a:solidFill>
                <a:cs typeface="Arial"/>
              </a:rPr>
              <a:t> LDN </a:t>
            </a:r>
            <a:r>
              <a:rPr lang="mk-MK" sz="2400" kern="0" dirty="0" smtClean="0">
                <a:solidFill>
                  <a:srgbClr val="A50021"/>
                </a:solidFill>
                <a:cs typeface="Arial"/>
              </a:rPr>
              <a:t>цели и мерки</a:t>
            </a:r>
            <a:r>
              <a:rPr lang="en-US" sz="2400" kern="0" dirty="0" smtClean="0">
                <a:solidFill>
                  <a:srgbClr val="A50021"/>
                </a:solidFill>
                <a:cs typeface="Arial"/>
              </a:rPr>
              <a:t> – </a:t>
            </a:r>
            <a:r>
              <a:rPr lang="mk-MK" sz="2400" kern="0" dirty="0" smtClean="0">
                <a:solidFill>
                  <a:srgbClr val="A50021"/>
                </a:solidFill>
                <a:cs typeface="Arial"/>
              </a:rPr>
              <a:t>Клучни резултати</a:t>
            </a:r>
            <a:endParaRPr lang="en-US" sz="2400" kern="0" dirty="0">
              <a:solidFill>
                <a:srgbClr val="A50021"/>
              </a:solidFill>
              <a:cs typeface="Arial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927178"/>
            <a:ext cx="2421850" cy="236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1904328"/>
            <a:ext cx="5760640" cy="35408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9338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çıklama: CEM Logo İ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4" t="17592" r="21568" b="12962"/>
          <a:stretch>
            <a:fillRect/>
          </a:stretch>
        </p:blipFill>
        <p:spPr bwMode="auto">
          <a:xfrm>
            <a:off x="6629400" y="6002517"/>
            <a:ext cx="943371" cy="626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882986"/>
            <a:ext cx="659765" cy="822614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943600"/>
            <a:ext cx="1143000" cy="7464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99792" y="5301208"/>
            <a:ext cx="4110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k-MK" kern="0" dirty="0" smtClean="0">
                <a:solidFill>
                  <a:sysClr val="windowText" lastClr="000000"/>
                </a:solidFill>
              </a:rPr>
              <a:t>Скопје, Македонија</a:t>
            </a:r>
            <a:r>
              <a:rPr lang="en-US" kern="0" dirty="0" smtClean="0">
                <a:solidFill>
                  <a:sysClr val="windowText" lastClr="000000"/>
                </a:solidFill>
              </a:rPr>
              <a:t>, </a:t>
            </a:r>
            <a:r>
              <a:rPr lang="mk-MK" kern="0" dirty="0" smtClean="0">
                <a:solidFill>
                  <a:sysClr val="windowText" lastClr="000000"/>
                </a:solidFill>
              </a:rPr>
              <a:t>28 фавруари</a:t>
            </a:r>
            <a:r>
              <a:rPr lang="en-US" kern="0" dirty="0" smtClean="0">
                <a:solidFill>
                  <a:sysClr val="windowText" lastClr="000000"/>
                </a:solidFill>
              </a:rPr>
              <a:t> 201</a:t>
            </a:r>
            <a:r>
              <a:rPr lang="mk-MK" kern="0" dirty="0" smtClean="0">
                <a:solidFill>
                  <a:sysClr val="windowText" lastClr="000000"/>
                </a:solidFill>
              </a:rPr>
              <a:t>7</a:t>
            </a: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29" y="5943600"/>
            <a:ext cx="745490" cy="714375"/>
          </a:xfrm>
          <a:prstGeom prst="rect">
            <a:avLst/>
          </a:prstGeom>
        </p:spPr>
      </p:pic>
      <p:pic>
        <p:nvPicPr>
          <p:cNvPr id="16" name="Picture 15" descr="https://www.thegef.org/gef/sites/thegef.org/files/Images/25ylogoshort-01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223" y="5969886"/>
            <a:ext cx="1066800" cy="666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UNEP Logo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196" y="6028260"/>
            <a:ext cx="480204" cy="524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6028260"/>
            <a:ext cx="608162" cy="60114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8" b="5293"/>
          <a:stretch/>
        </p:blipFill>
        <p:spPr bwMode="auto">
          <a:xfrm>
            <a:off x="3340565" y="5847334"/>
            <a:ext cx="533400" cy="8297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 descr="C:\Users\User\AppData\Local\Temp\Rar$DIa0.165\ANKARA GIRISIM1 ing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54" y="6000846"/>
            <a:ext cx="657246" cy="55235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asellaDiTesto 8"/>
          <p:cNvSpPr txBox="1"/>
          <p:nvPr/>
        </p:nvSpPr>
        <p:spPr>
          <a:xfrm>
            <a:off x="1437439" y="1129063"/>
            <a:ext cx="62590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mk-MK" sz="3400" dirty="0" smtClean="0">
                <a:solidFill>
                  <a:srgbClr val="C00000"/>
                </a:solidFill>
                <a:latin typeface="Futura LT Book"/>
                <a:cs typeface="Futura LT Book"/>
              </a:rPr>
              <a:t>Благодарам</a:t>
            </a:r>
            <a:r>
              <a:rPr lang="en-US" sz="3400" dirty="0" smtClean="0">
                <a:solidFill>
                  <a:srgbClr val="C00000"/>
                </a:solidFill>
                <a:latin typeface="Futura LT Book"/>
                <a:cs typeface="Futura LT Book"/>
              </a:rPr>
              <a:t>!</a:t>
            </a:r>
            <a:endParaRPr lang="en-US" sz="3400" dirty="0">
              <a:solidFill>
                <a:srgbClr val="C00000"/>
              </a:solidFill>
              <a:latin typeface="Futura LT Book"/>
              <a:cs typeface="Futura LT Book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38325"/>
            <a:ext cx="7772400" cy="3181350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" y="-26484"/>
            <a:ext cx="1689820" cy="594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702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Tema di Office">
  <a:themeElements>
    <a:clrScheme name="GM1">
      <a:dk1>
        <a:srgbClr val="3F3F3F"/>
      </a:dk1>
      <a:lt1>
        <a:srgbClr val="FFFFFF"/>
      </a:lt1>
      <a:dk2>
        <a:srgbClr val="7F7F7F"/>
      </a:dk2>
      <a:lt2>
        <a:srgbClr val="F2F2F2"/>
      </a:lt2>
      <a:accent1>
        <a:srgbClr val="902042"/>
      </a:accent1>
      <a:accent2>
        <a:srgbClr val="D80834"/>
      </a:accent2>
      <a:accent3>
        <a:srgbClr val="F79646"/>
      </a:accent3>
      <a:accent4>
        <a:srgbClr val="9BBB59"/>
      </a:accent4>
      <a:accent5>
        <a:srgbClr val="4F81BD"/>
      </a:accent5>
      <a:accent6>
        <a:srgbClr val="8064A2"/>
      </a:accent6>
      <a:hlink>
        <a:srgbClr val="902042"/>
      </a:hlink>
      <a:folHlink>
        <a:srgbClr val="3F3F3F"/>
      </a:folHlink>
    </a:clrScheme>
    <a:fontScheme name="Personalizzato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</TotalTime>
  <Words>740</Words>
  <Application>Microsoft Office PowerPoint</Application>
  <PresentationFormat>On-screen Show (4:3)</PresentationFormat>
  <Paragraphs>77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Courier New</vt:lpstr>
      <vt:lpstr>Franklin Gothic Medium</vt:lpstr>
      <vt:lpstr>Futura LT Book</vt:lpstr>
      <vt:lpstr>Helvetica Neue</vt:lpstr>
      <vt:lpstr>Symbol</vt:lpstr>
      <vt:lpstr>Times New Roman</vt:lpstr>
      <vt:lpstr>Wingdings</vt:lpstr>
      <vt:lpstr>Tema di Office</vt:lpstr>
      <vt:lpstr>Office Theme</vt:lpstr>
      <vt:lpstr>PowerPoint Presentation</vt:lpstr>
      <vt:lpstr>Што е LDN цел?</vt:lpstr>
      <vt:lpstr>Типови на LDN цели</vt:lpstr>
      <vt:lpstr>Која е временската рамка за постигнување на LDN целите?</vt:lpstr>
      <vt:lpstr>Примери за LDN цели</vt:lpstr>
      <vt:lpstr>PowerPoint Presentation</vt:lpstr>
      <vt:lpstr>Пример: LDN цели и мерки</vt:lpstr>
      <vt:lpstr>Поставување на LDN цели и мерки – Клучни резултати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cri</dc:creator>
  <cp:lastModifiedBy>Vesna Indova</cp:lastModifiedBy>
  <cp:revision>378</cp:revision>
  <cp:lastPrinted>2015-06-11T17:19:44Z</cp:lastPrinted>
  <dcterms:created xsi:type="dcterms:W3CDTF">2012-11-26T15:48:37Z</dcterms:created>
  <dcterms:modified xsi:type="dcterms:W3CDTF">2017-02-27T14:09:50Z</dcterms:modified>
</cp:coreProperties>
</file>