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430" r:id="rId2"/>
    <p:sldId id="480" r:id="rId3"/>
    <p:sldId id="495" r:id="rId4"/>
    <p:sldId id="497" r:id="rId5"/>
    <p:sldId id="498" r:id="rId6"/>
    <p:sldId id="499" r:id="rId7"/>
    <p:sldId id="500" r:id="rId8"/>
    <p:sldId id="501" r:id="rId9"/>
    <p:sldId id="502" r:id="rId10"/>
    <p:sldId id="503" r:id="rId11"/>
    <p:sldId id="507" r:id="rId12"/>
    <p:sldId id="506" r:id="rId13"/>
    <p:sldId id="512" r:id="rId14"/>
    <p:sldId id="510" r:id="rId15"/>
    <p:sldId id="511" r:id="rId16"/>
    <p:sldId id="505" r:id="rId17"/>
    <p:sldId id="514" r:id="rId18"/>
    <p:sldId id="509" r:id="rId19"/>
    <p:sldId id="515" r:id="rId20"/>
    <p:sldId id="508" r:id="rId21"/>
    <p:sldId id="516" r:id="rId22"/>
    <p:sldId id="29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KARTI%20I%20DATOTEKI\000-%20LDN%20dule%20menka\4-Planing%20Table\Macedonia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Trends in Net Land Productivity Dynamics (NetLPD) according to Land Use/Cover Category  from 2000 to 2010</a:t>
            </a:r>
          </a:p>
        </c:rich>
      </c:tx>
      <c:layout>
        <c:manualLayout>
          <c:xMode val="edge"/>
          <c:yMode val="edge"/>
          <c:x val="8.9032925323836595E-2"/>
          <c:y val="3.5303768199046202E-2"/>
        </c:manualLayout>
      </c:layout>
      <c:overlay val="0"/>
    </c:title>
    <c:autoTitleDeleted val="0"/>
    <c:pivotFmts>
      <c:pivotFmt>
        <c:idx val="0"/>
        <c:spPr>
          <a:solidFill>
            <a:srgbClr val="C00000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rgbClr val="FFC000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6">
              <a:lumMod val="75000"/>
            </a:schemeClr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6">
              <a:lumMod val="50000"/>
            </a:schemeClr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6"/>
        <c:spPr>
          <a:solidFill>
            <a:srgbClr val="C00000"/>
          </a:solidFill>
          <a:ln>
            <a:noFill/>
          </a:ln>
          <a:effectLst/>
        </c:spPr>
        <c:marker>
          <c:symbol val="none"/>
        </c:marker>
      </c:pivotFmt>
      <c:pivotFmt>
        <c:idx val="7"/>
        <c:spPr>
          <a:solidFill>
            <a:srgbClr val="FFC000"/>
          </a:solidFill>
          <a:ln>
            <a:noFill/>
          </a:ln>
          <a:effectLst/>
        </c:spPr>
        <c:marker>
          <c:symbol val="none"/>
        </c:marker>
      </c:pivotFmt>
      <c:pivotFmt>
        <c:idx val="8"/>
        <c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</c:pivotFmt>
      <c:pivotFmt>
        <c:idx val="9"/>
        <c:spPr>
          <a:solidFill>
            <a:schemeClr val="accent6">
              <a:lumMod val="75000"/>
            </a:schemeClr>
          </a:solidFill>
          <a:ln>
            <a:noFill/>
          </a:ln>
          <a:effectLst/>
        </c:spPr>
        <c:marker>
          <c:symbol val="none"/>
        </c:marker>
      </c:pivotFmt>
      <c:pivotFmt>
        <c:idx val="10"/>
        <c:spPr>
          <a:solidFill>
            <a:schemeClr val="accent6">
              <a:lumMod val="50000"/>
            </a:schemeClr>
          </a:solidFill>
          <a:ln>
            <a:noFill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508056823757565"/>
          <c:y val="0.133248633115048"/>
          <c:w val="0.47155148484777698"/>
          <c:h val="0.710895640232642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Graphic!$B$8</c:f>
              <c:strCache>
                <c:ptCount val="1"/>
                <c:pt idx="0">
                  <c:v>1-Declining_productivity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Graphic!$A$9:$A$16</c:f>
              <c:strCache>
                <c:ptCount val="8"/>
                <c:pt idx="0">
                  <c:v>Artificial areas remaining Artificial areas</c:v>
                </c:pt>
                <c:pt idx="1">
                  <c:v>Bare land and other areas remaining Bare land and other areas</c:v>
                </c:pt>
                <c:pt idx="2">
                  <c:v>Cropland remaining Cropland</c:v>
                </c:pt>
                <c:pt idx="3">
                  <c:v>Forest remaining Forest</c:v>
                </c:pt>
                <c:pt idx="4">
                  <c:v>Forest to Cropland</c:v>
                </c:pt>
                <c:pt idx="5">
                  <c:v>Forest to Shrubs, grasslands and sparsely vegetated areas</c:v>
                </c:pt>
                <c:pt idx="6">
                  <c:v>Shrubs, grasslands and sparsely vegetated areas remaining Shrubs, grasslands and sparsely vegetated areas</c:v>
                </c:pt>
                <c:pt idx="7">
                  <c:v>Wetlands and water bodies remaining Wetlands and water bodies</c:v>
                </c:pt>
              </c:strCache>
            </c:strRef>
          </c:cat>
          <c:val>
            <c:numRef>
              <c:f>Graphic!$B$9:$B$16</c:f>
              <c:numCache>
                <c:formatCode>0.0</c:formatCode>
                <c:ptCount val="8"/>
                <c:pt idx="0">
                  <c:v>10.53</c:v>
                </c:pt>
                <c:pt idx="1">
                  <c:v>0.36</c:v>
                </c:pt>
                <c:pt idx="2">
                  <c:v>98.009999999999991</c:v>
                </c:pt>
                <c:pt idx="3">
                  <c:v>0.63</c:v>
                </c:pt>
                <c:pt idx="6">
                  <c:v>17.73</c:v>
                </c:pt>
              </c:numCache>
            </c:numRef>
          </c:val>
        </c:ser>
        <c:ser>
          <c:idx val="1"/>
          <c:order val="1"/>
          <c:tx>
            <c:strRef>
              <c:f>Graphic!$C$8</c:f>
              <c:strCache>
                <c:ptCount val="1"/>
                <c:pt idx="0">
                  <c:v>2-Early_signs_of_decline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Graphic!$A$9:$A$16</c:f>
              <c:strCache>
                <c:ptCount val="8"/>
                <c:pt idx="0">
                  <c:v>Artificial areas remaining Artificial areas</c:v>
                </c:pt>
                <c:pt idx="1">
                  <c:v>Bare land and other areas remaining Bare land and other areas</c:v>
                </c:pt>
                <c:pt idx="2">
                  <c:v>Cropland remaining Cropland</c:v>
                </c:pt>
                <c:pt idx="3">
                  <c:v>Forest remaining Forest</c:v>
                </c:pt>
                <c:pt idx="4">
                  <c:v>Forest to Cropland</c:v>
                </c:pt>
                <c:pt idx="5">
                  <c:v>Forest to Shrubs, grasslands and sparsely vegetated areas</c:v>
                </c:pt>
                <c:pt idx="6">
                  <c:v>Shrubs, grasslands and sparsely vegetated areas remaining Shrubs, grasslands and sparsely vegetated areas</c:v>
                </c:pt>
                <c:pt idx="7">
                  <c:v>Wetlands and water bodies remaining Wetlands and water bodies</c:v>
                </c:pt>
              </c:strCache>
            </c:strRef>
          </c:cat>
          <c:val>
            <c:numRef>
              <c:f>Graphic!$C$9:$C$16</c:f>
              <c:numCache>
                <c:formatCode>General</c:formatCode>
                <c:ptCount val="8"/>
                <c:pt idx="0" formatCode="0.0">
                  <c:v>0.72</c:v>
                </c:pt>
                <c:pt idx="2" formatCode="0.0">
                  <c:v>91.350000000000009</c:v>
                </c:pt>
                <c:pt idx="3" formatCode="0.0">
                  <c:v>36.270000000000003</c:v>
                </c:pt>
                <c:pt idx="6" formatCode="0.0">
                  <c:v>14.399999999999999</c:v>
                </c:pt>
              </c:numCache>
            </c:numRef>
          </c:val>
        </c:ser>
        <c:ser>
          <c:idx val="2"/>
          <c:order val="2"/>
          <c:tx>
            <c:strRef>
              <c:f>Graphic!$D$8</c:f>
              <c:strCache>
                <c:ptCount val="1"/>
                <c:pt idx="0">
                  <c:v>3-Stable_but_stressed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Graphic!$A$9:$A$16</c:f>
              <c:strCache>
                <c:ptCount val="8"/>
                <c:pt idx="0">
                  <c:v>Artificial areas remaining Artificial areas</c:v>
                </c:pt>
                <c:pt idx="1">
                  <c:v>Bare land and other areas remaining Bare land and other areas</c:v>
                </c:pt>
                <c:pt idx="2">
                  <c:v>Cropland remaining Cropland</c:v>
                </c:pt>
                <c:pt idx="3">
                  <c:v>Forest remaining Forest</c:v>
                </c:pt>
                <c:pt idx="4">
                  <c:v>Forest to Cropland</c:v>
                </c:pt>
                <c:pt idx="5">
                  <c:v>Forest to Shrubs, grasslands and sparsely vegetated areas</c:v>
                </c:pt>
                <c:pt idx="6">
                  <c:v>Shrubs, grasslands and sparsely vegetated areas remaining Shrubs, grasslands and sparsely vegetated areas</c:v>
                </c:pt>
                <c:pt idx="7">
                  <c:v>Wetlands and water bodies remaining Wetlands and water bodies</c:v>
                </c:pt>
              </c:strCache>
            </c:strRef>
          </c:cat>
          <c:val>
            <c:numRef>
              <c:f>Graphic!$D$9:$D$16</c:f>
              <c:numCache>
                <c:formatCode>0.0</c:formatCode>
                <c:ptCount val="8"/>
                <c:pt idx="0">
                  <c:v>4.05</c:v>
                </c:pt>
                <c:pt idx="1">
                  <c:v>0.36</c:v>
                </c:pt>
                <c:pt idx="2">
                  <c:v>94.860000000000014</c:v>
                </c:pt>
                <c:pt idx="3">
                  <c:v>148.32</c:v>
                </c:pt>
                <c:pt idx="5">
                  <c:v>0.18</c:v>
                </c:pt>
                <c:pt idx="6">
                  <c:v>67.230000000000018</c:v>
                </c:pt>
                <c:pt idx="7">
                  <c:v>0.54</c:v>
                </c:pt>
              </c:numCache>
            </c:numRef>
          </c:val>
        </c:ser>
        <c:ser>
          <c:idx val="3"/>
          <c:order val="3"/>
          <c:tx>
            <c:strRef>
              <c:f>Graphic!$E$8</c:f>
              <c:strCache>
                <c:ptCount val="1"/>
                <c:pt idx="0">
                  <c:v>4-Stable_not_stressed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Graphic!$A$9:$A$16</c:f>
              <c:strCache>
                <c:ptCount val="8"/>
                <c:pt idx="0">
                  <c:v>Artificial areas remaining Artificial areas</c:v>
                </c:pt>
                <c:pt idx="1">
                  <c:v>Bare land and other areas remaining Bare land and other areas</c:v>
                </c:pt>
                <c:pt idx="2">
                  <c:v>Cropland remaining Cropland</c:v>
                </c:pt>
                <c:pt idx="3">
                  <c:v>Forest remaining Forest</c:v>
                </c:pt>
                <c:pt idx="4">
                  <c:v>Forest to Cropland</c:v>
                </c:pt>
                <c:pt idx="5">
                  <c:v>Forest to Shrubs, grasslands and sparsely vegetated areas</c:v>
                </c:pt>
                <c:pt idx="6">
                  <c:v>Shrubs, grasslands and sparsely vegetated areas remaining Shrubs, grasslands and sparsely vegetated areas</c:v>
                </c:pt>
                <c:pt idx="7">
                  <c:v>Wetlands and water bodies remaining Wetlands and water bodies</c:v>
                </c:pt>
              </c:strCache>
            </c:strRef>
          </c:cat>
          <c:val>
            <c:numRef>
              <c:f>Graphic!$E$9:$E$16</c:f>
              <c:numCache>
                <c:formatCode>0.0</c:formatCode>
                <c:ptCount val="8"/>
                <c:pt idx="0">
                  <c:v>477.36</c:v>
                </c:pt>
                <c:pt idx="1">
                  <c:v>1.89</c:v>
                </c:pt>
                <c:pt idx="2">
                  <c:v>5846.5800000000008</c:v>
                </c:pt>
                <c:pt idx="3">
                  <c:v>1828.98</c:v>
                </c:pt>
                <c:pt idx="5">
                  <c:v>0.18</c:v>
                </c:pt>
                <c:pt idx="6">
                  <c:v>1093.77</c:v>
                </c:pt>
                <c:pt idx="7">
                  <c:v>21.240000000000002</c:v>
                </c:pt>
              </c:numCache>
            </c:numRef>
          </c:val>
        </c:ser>
        <c:ser>
          <c:idx val="4"/>
          <c:order val="4"/>
          <c:tx>
            <c:strRef>
              <c:f>Graphic!$F$8</c:f>
              <c:strCache>
                <c:ptCount val="1"/>
                <c:pt idx="0">
                  <c:v>5-Increasing_productivity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Graphic!$A$9:$A$16</c:f>
              <c:strCache>
                <c:ptCount val="8"/>
                <c:pt idx="0">
                  <c:v>Artificial areas remaining Artificial areas</c:v>
                </c:pt>
                <c:pt idx="1">
                  <c:v>Bare land and other areas remaining Bare land and other areas</c:v>
                </c:pt>
                <c:pt idx="2">
                  <c:v>Cropland remaining Cropland</c:v>
                </c:pt>
                <c:pt idx="3">
                  <c:v>Forest remaining Forest</c:v>
                </c:pt>
                <c:pt idx="4">
                  <c:v>Forest to Cropland</c:v>
                </c:pt>
                <c:pt idx="5">
                  <c:v>Forest to Shrubs, grasslands and sparsely vegetated areas</c:v>
                </c:pt>
                <c:pt idx="6">
                  <c:v>Shrubs, grasslands and sparsely vegetated areas remaining Shrubs, grasslands and sparsely vegetated areas</c:v>
                </c:pt>
                <c:pt idx="7">
                  <c:v>Wetlands and water bodies remaining Wetlands and water bodies</c:v>
                </c:pt>
              </c:strCache>
            </c:strRef>
          </c:cat>
          <c:val>
            <c:numRef>
              <c:f>Graphic!$F$9:$F$16</c:f>
              <c:numCache>
                <c:formatCode>0.0</c:formatCode>
                <c:ptCount val="8"/>
                <c:pt idx="0">
                  <c:v>220.32</c:v>
                </c:pt>
                <c:pt idx="1">
                  <c:v>1.08</c:v>
                </c:pt>
                <c:pt idx="2">
                  <c:v>4208.76</c:v>
                </c:pt>
                <c:pt idx="3">
                  <c:v>9129.42</c:v>
                </c:pt>
                <c:pt idx="4">
                  <c:v>2.61</c:v>
                </c:pt>
                <c:pt idx="5">
                  <c:v>3.5100000000000002</c:v>
                </c:pt>
                <c:pt idx="6">
                  <c:v>1436.94</c:v>
                </c:pt>
                <c:pt idx="7">
                  <c:v>47.25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47214472"/>
        <c:axId val="146719544"/>
      </c:barChart>
      <c:catAx>
        <c:axId val="147214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719544"/>
        <c:crosses val="autoZero"/>
        <c:auto val="1"/>
        <c:lblAlgn val="ctr"/>
        <c:lblOffset val="100"/>
        <c:noMultiLvlLbl val="0"/>
      </c:catAx>
      <c:valAx>
        <c:axId val="146719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7214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9075445687982499E-4"/>
          <c:y val="0.89568071294683504"/>
          <c:w val="0.75105044510385799"/>
          <c:h val="7.9838340939775404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>
          <a:ln>
            <a:noFill/>
          </a:ln>
        </a:defRPr>
      </a:pPr>
      <a:endParaRPr lang="en-US"/>
    </a:p>
  </c:txPr>
  <c:externalData r:id="rId2">
    <c:autoUpdate val="0"/>
  </c:externalData>
  <c:extLst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4EAF6-88D6-4C55-8606-C33670BA7381}" type="datetimeFigureOut">
              <a:rPr lang="mk-MK" smtClean="0"/>
              <a:t>27.07.2017</a:t>
            </a:fld>
            <a:endParaRPr lang="mk-M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k-M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96462-25A3-494D-8F90-B9B4C4683A91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90994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anchor="b">
            <a:normAutofit/>
          </a:bodyPr>
          <a:lstStyle/>
          <a:p>
            <a:endParaRPr lang="en-GB" altLang="mk-MK" smtClean="0">
              <a:latin typeface="Arial" panose="020B0604020202020204" pitchFamily="34" charset="0"/>
            </a:endParaRPr>
          </a:p>
        </p:txBody>
      </p:sp>
      <p:sp>
        <p:nvSpPr>
          <p:cNvPr id="4" name="Header Placeholder 3"/>
          <p:cNvSpPr txBox="1">
            <a:spLocks noGrp="1"/>
          </p:cNvSpPr>
          <p:nvPr/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b"/>
          <a:lstStyle/>
          <a:p>
            <a:pPr>
              <a:defRPr/>
            </a:pPr>
            <a:endParaRPr kumimoji="0" lang="en-US" sz="1200">
              <a:latin typeface="Macedonian Tms" pitchFamily="18" charset="0"/>
              <a:cs typeface="+mn-cs"/>
            </a:endParaRP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b"/>
          <a:lstStyle/>
          <a:p>
            <a:pPr algn="r">
              <a:defRPr/>
            </a:pPr>
            <a:endParaRPr kumimoji="0" lang="en-US" sz="1200">
              <a:latin typeface="Macedonian Tms" pitchFamily="18" charset="0"/>
              <a:cs typeface="+mn-cs"/>
            </a:endParaRP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b"/>
          <a:lstStyle/>
          <a:p>
            <a:pPr>
              <a:defRPr/>
            </a:pPr>
            <a:endParaRPr kumimoji="0" lang="en-US" sz="1200">
              <a:latin typeface="Macedonian Tms" pitchFamily="18" charset="0"/>
              <a:cs typeface="+mn-cs"/>
            </a:endParaRP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b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5E142D6A-63D5-4CF7-8197-BD9BB74138AA}" type="slidenum">
              <a:rPr kumimoji="0" lang="en-US" altLang="mk-MK" sz="1200">
                <a:latin typeface="Macedonian Tms" panose="02020603050405020304" pitchFamily="18" charset="0"/>
              </a:rPr>
              <a:pPr algn="r"/>
              <a:t>22</a:t>
            </a:fld>
            <a:endParaRPr kumimoji="0" lang="en-US" altLang="mk-MK" sz="1200">
              <a:latin typeface="Macedonian Tm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75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24000" y="1707371"/>
            <a:ext cx="9582762" cy="2004503"/>
          </a:xfrm>
          <a:noFill/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en-US" sz="2000" b="1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r>
              <a:rPr lang="en-US" sz="2000" b="1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en-US" sz="2000" b="1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mk-MK" sz="2000" b="1" dirty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041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8" y="5765800"/>
            <a:ext cx="241141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2499" y="102712"/>
            <a:ext cx="1084263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1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4" y="373966"/>
            <a:ext cx="1993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135" name="TextBox 2"/>
          <p:cNvSpPr txBox="1">
            <a:spLocks noChangeArrowheads="1"/>
          </p:cNvSpPr>
          <p:nvPr/>
        </p:nvSpPr>
        <p:spPr bwMode="auto">
          <a:xfrm>
            <a:off x="3287714" y="5876925"/>
            <a:ext cx="5483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mk-MK" altLang="mk-MK" sz="1800" dirty="0" smtClean="0">
                <a:solidFill>
                  <a:srgbClr val="003366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Скопје , 26 јули 2017 </a:t>
            </a:r>
            <a:endParaRPr lang="mk-MK" altLang="mk-MK" sz="1800" dirty="0">
              <a:solidFill>
                <a:srgbClr val="003366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mk-MK" altLang="mk-MK" sz="1800" dirty="0">
                <a:solidFill>
                  <a:srgbClr val="003366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 </a:t>
            </a:r>
            <a:endParaRPr lang="en-US" altLang="mk-MK" sz="1800" dirty="0">
              <a:solidFill>
                <a:srgbClr val="003366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304136" name="TextBox 3"/>
          <p:cNvSpPr txBox="1">
            <a:spLocks noChangeArrowheads="1"/>
          </p:cNvSpPr>
          <p:nvPr/>
        </p:nvSpPr>
        <p:spPr bwMode="auto">
          <a:xfrm>
            <a:off x="1304175" y="1856692"/>
            <a:ext cx="9673798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mk-MK" sz="3200" dirty="0" smtClean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mk-MK" altLang="mk-MK" sz="32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УТВРДУВАЊЕ на т.н. ТРЕНДОВИ (ДИНАМИКА) на ИНДИКАТОРИТЕ на ДЕГРАДАЦИЈА НА ЗЕМЈИШТЕТО </a:t>
            </a:r>
          </a:p>
          <a:p>
            <a:pPr algn="ctr" eaLnBrk="1" hangingPunct="1"/>
            <a:endParaRPr lang="mk-MK" altLang="mk-MK" sz="32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mk-MK" altLang="mk-MK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Иван Блинков, Душко Мукаетов </a:t>
            </a:r>
          </a:p>
        </p:txBody>
      </p:sp>
      <p:pic>
        <p:nvPicPr>
          <p:cNvPr id="30413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732464"/>
            <a:ext cx="2268538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57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93425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54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364" y="261870"/>
            <a:ext cx="6187106" cy="72980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SOC difference 2000/2010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2" y="991674"/>
            <a:ext cx="6266074" cy="44303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549" y="210355"/>
            <a:ext cx="4469224" cy="31598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549" y="3434621"/>
            <a:ext cx="4469224" cy="31598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7856113" y="1416676"/>
            <a:ext cx="1545464" cy="9916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59131" y="4576572"/>
            <a:ext cx="1545464" cy="9916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401577" y="4943475"/>
            <a:ext cx="1361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60-75 t/ha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01576" y="1727846"/>
            <a:ext cx="1361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75-90 t/ha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002507" y="2097178"/>
            <a:ext cx="4954138" cy="823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04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734129"/>
              </p:ext>
            </p:extLst>
          </p:nvPr>
        </p:nvGraphicFramePr>
        <p:xfrm>
          <a:off x="-4" y="759854"/>
          <a:ext cx="12192004" cy="5665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549"/>
                <a:gridCol w="1655975"/>
                <a:gridCol w="1151901"/>
                <a:gridCol w="1225053"/>
                <a:gridCol w="1199693"/>
                <a:gridCol w="1225053"/>
                <a:gridCol w="896356"/>
                <a:gridCol w="1300576"/>
                <a:gridCol w="1403797"/>
                <a:gridCol w="1223493"/>
                <a:gridCol w="330558"/>
              </a:tblGrid>
              <a:tr h="2202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Priority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 smtClean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Watersheds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Degrad</a:t>
                      </a:r>
                      <a:r>
                        <a:rPr lang="en-US" sz="2000" dirty="0" err="1" smtClean="0">
                          <a:effectLst/>
                          <a:latin typeface="Arial Narrow" panose="020B0606020202030204" pitchFamily="34" charset="0"/>
                        </a:rPr>
                        <a:t>ed</a:t>
                      </a: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area </a:t>
                      </a:r>
                      <a:endParaRPr lang="en-US" sz="2000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LPD </a:t>
                      </a: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+ </a:t>
                      </a: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SOC</a:t>
                      </a:r>
                      <a:endParaRPr lang="en-US" sz="2000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(sq km)*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egraded </a:t>
                      </a: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area </a:t>
                      </a:r>
                      <a:r>
                        <a:rPr lang="en-US" sz="20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LPD + SOC</a:t>
                      </a:r>
                      <a:endParaRPr lang="en-US" sz="2000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(%)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Watershed </a:t>
                      </a: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area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(sq km)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Watershedarea </a:t>
                      </a:r>
                      <a:endParaRPr lang="en-US" sz="2000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(%)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SOC loss (tons)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Area SOC </a:t>
                      </a: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loss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(sq km)**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Cumulative sum national SOC loss (%)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Arial Narrow" panose="020B0606020202030204" pitchFamily="34" charset="0"/>
                        </a:rPr>
                        <a:t>LPD 1-3 area (sq km)***</a:t>
                      </a: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04415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 Vardar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384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65%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17957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72%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-2736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1,71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67%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382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415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 Black Drin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2180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9%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-855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0,45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21%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1698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 Vardar Axios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2374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10%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-243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0,27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5%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415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 Lake Prespa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602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2%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415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 Strumica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1515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6%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8259">
                <a:tc>
                  <a:txBody>
                    <a:bodyPr/>
                    <a:lstStyle/>
                    <a:p>
                      <a:pPr algn="l" fontAlgn="b"/>
                      <a:r>
                        <a:rPr lang="mk-M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South Morava 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mk-MK" sz="20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i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33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 Struma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184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-270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>
                          <a:effectLst/>
                          <a:latin typeface="Calibri" panose="020F0502020204030204" pitchFamily="34" charset="0"/>
                        </a:rPr>
                        <a:t>0,18</a:t>
                      </a:r>
                      <a:endParaRPr lang="mk-MK" sz="200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 smtClean="0">
                          <a:effectLst/>
                          <a:latin typeface="Calibri" panose="020F0502020204030204" pitchFamily="34" charset="0"/>
                        </a:rPr>
                        <a:t>0%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44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588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sz="2000" b="1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 100</a:t>
                      </a:r>
                      <a:endParaRPr lang="mk-MK" sz="2000" b="1" dirty="0" smtClean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24855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mk-MK" sz="2000" b="1" dirty="0">
                          <a:effectLst/>
                          <a:latin typeface="Calibri" panose="020F0502020204030204" pitchFamily="34" charset="0"/>
                        </a:rPr>
                        <a:t>4104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2,61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20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 smtClean="0">
                          <a:effectLst/>
                          <a:latin typeface="Calibri" panose="020F0502020204030204" pitchFamily="34" charset="0"/>
                        </a:rPr>
                        <a:t>585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000" b="1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mk-MK" sz="2000" b="1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2428" y="167425"/>
            <a:ext cx="11384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sz="3600" b="1" dirty="0" smtClean="0">
                <a:solidFill>
                  <a:schemeClr val="bg1"/>
                </a:solidFill>
              </a:rPr>
              <a:t>КУМУЛАТИВНА ТАБЕЛА  ПО СЛИВОВИ </a:t>
            </a:r>
            <a:endParaRPr lang="mk-MK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749" y="2668878"/>
            <a:ext cx="6085251" cy="41891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075531" cy="425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523" y="2743200"/>
            <a:ext cx="6541477" cy="411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611733" cy="408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13650" cy="44280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860" y="3013656"/>
            <a:ext cx="6400140" cy="38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8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173258"/>
              </p:ext>
            </p:extLst>
          </p:nvPr>
        </p:nvGraphicFramePr>
        <p:xfrm>
          <a:off x="38634" y="-128789"/>
          <a:ext cx="12192003" cy="6953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60"/>
                <a:gridCol w="2955521"/>
                <a:gridCol w="983296"/>
                <a:gridCol w="983296"/>
                <a:gridCol w="1100601"/>
                <a:gridCol w="983296"/>
                <a:gridCol w="983296"/>
                <a:gridCol w="1100601"/>
                <a:gridCol w="1100601"/>
                <a:gridCol w="855639"/>
                <a:gridCol w="983296"/>
              </a:tblGrid>
              <a:tr h="1648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Watersheds by LUC class 2000 - 2010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Degrading area: LPD + SOC (sq km)*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degraded area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Watershed area (sq km)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national area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SOC loss (tons)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Area SOC loss (sq km)**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national SOC loss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LPD 1-3 area (sq km)***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LPD 1-3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5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 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 </a:t>
                      </a:r>
                      <a:r>
                        <a:rPr lang="mk-MK" sz="2000" b="1" dirty="0" smtClean="0">
                          <a:effectLst/>
                        </a:rPr>
                        <a:t>Vardar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384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65%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17957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72%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-2736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1,7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67%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382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65%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93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Artificial areas remaining Artificial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5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528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8991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Bare land and other areas remaining Bare land and other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Cropland remaining Cropland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175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8235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33%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175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remaining Forest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141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24%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7294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29%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141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24%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to Cropland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-2736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1,7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67%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593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to Shrubs, grasslands and sparsely vegetated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204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Shrubs, grasslands and sparsely vegetated areas remaining Shrubs, grasslands and sparsely vegetate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59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1893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8%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0,0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59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Wetlands remaining Wetlands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8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33" y="53251"/>
            <a:ext cx="11165983" cy="67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685392"/>
              </p:ext>
            </p:extLst>
          </p:nvPr>
        </p:nvGraphicFramePr>
        <p:xfrm>
          <a:off x="2" y="0"/>
          <a:ext cx="12191997" cy="6843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752"/>
                <a:gridCol w="2908926"/>
                <a:gridCol w="988540"/>
                <a:gridCol w="988540"/>
                <a:gridCol w="1106472"/>
                <a:gridCol w="988540"/>
                <a:gridCol w="988540"/>
                <a:gridCol w="1106472"/>
                <a:gridCol w="1106472"/>
                <a:gridCol w="860203"/>
                <a:gridCol w="988540"/>
              </a:tblGrid>
              <a:tr h="9015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Watersheds by LUC class 2000 - 2010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Degrading area: LPD + SOC (sq km)*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degraded area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Watershed area (sq km)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national area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SOC loss (tons)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Area SOC loss (sq km)**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national SOC loss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LPD 1-3 area (sq km)***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Cumulative sum LPD 1-3 (%)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>
                    <a:solidFill>
                      <a:schemeClr val="bg1"/>
                    </a:solidFill>
                  </a:tcPr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 Black </a:t>
                      </a:r>
                      <a:r>
                        <a:rPr lang="mk-MK" sz="1600" b="1" dirty="0" smtClean="0">
                          <a:effectLst/>
                        </a:rPr>
                        <a:t>Drin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88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80%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2180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81%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-855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0,5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88%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88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b="1" dirty="0">
                          <a:effectLst/>
                        </a:rPr>
                        <a:t>80%</a:t>
                      </a:r>
                      <a:endParaRPr lang="mk-MK" sz="16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595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Artificial areas remaining Artificial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2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45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893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Bare land and other areas remaining Bare land and other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Cropland remaining Cropland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56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39%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575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35%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56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40%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remaining Forest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16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27%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1357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35%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16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27%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to Cropland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-855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0,5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88%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595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Forest to Shrubs, grasslands and sparsely vegetated areas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1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0,0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1191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Shrubs, grasslands and sparsely vegetated areas remaining Shrubs, grasslands and sparsely vegetate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14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12%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202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8%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0,0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14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12%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Wetlands remaining Wetlands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0,0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0%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0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0%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  <a:tr h="348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>
                          <a:effectLst/>
                        </a:rPr>
                        <a:t> </a:t>
                      </a:r>
                      <a:endParaRPr lang="mk-MK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1600" dirty="0">
                          <a:effectLst/>
                        </a:rPr>
                        <a:t> </a:t>
                      </a: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mk-MK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7676" marR="6767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2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63" y="0"/>
            <a:ext cx="117406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305" y="0"/>
            <a:ext cx="11835684" cy="5170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HelveticaNeue-Light"/>
                <a:ea typeface="Calibri" panose="020F0502020204030204" pitchFamily="34" charset="0"/>
                <a:cs typeface="HelveticaNeue-Light"/>
              </a:rPr>
              <a:t>Table 1. Ten steps towards voluntary land degradation neutrality targets</a:t>
            </a:r>
            <a:endParaRPr lang="mk-MK" sz="24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118057"/>
              </p:ext>
            </p:extLst>
          </p:nvPr>
        </p:nvGraphicFramePr>
        <p:xfrm>
          <a:off x="437882" y="512428"/>
          <a:ext cx="11320530" cy="6597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20530"/>
              </a:tblGrid>
              <a:tr h="540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FF00"/>
                          </a:solidFill>
                          <a:effectLst/>
                        </a:rPr>
                        <a:t>Coordination</a:t>
                      </a:r>
                      <a:endParaRPr lang="mk-MK" sz="2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Step 1: Government leadership and stakeholder engagement</a:t>
                      </a:r>
                      <a:endParaRPr lang="mk-MK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6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</a:rPr>
                        <a:t>Assessment</a:t>
                      </a:r>
                      <a:endParaRPr lang="mk-MK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chemeClr val="bg1"/>
                          </a:solidFill>
                          <a:effectLst/>
                        </a:rPr>
                        <a:t>Step 2: Setting LDN baselines</a:t>
                      </a:r>
                      <a:endParaRPr lang="mk-MK" sz="2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rgbClr val="FF0000"/>
                          </a:solidFill>
                          <a:effectLst/>
                        </a:rPr>
                        <a:t>Step 3: Assessing land degradation trends</a:t>
                      </a:r>
                      <a:endParaRPr lang="mk-MK" sz="24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chemeClr val="bg1"/>
                          </a:solidFill>
                          <a:effectLst/>
                        </a:rPr>
                        <a:t>Step 4: Identifying drivers of land degradation</a:t>
                      </a:r>
                      <a:endParaRPr lang="mk-MK" sz="2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6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</a:rPr>
                        <a:t>Planning</a:t>
                      </a:r>
                      <a:endParaRPr lang="mk-MK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chemeClr val="bg1"/>
                          </a:solidFill>
                          <a:effectLst/>
                        </a:rPr>
                        <a:t>Step 5: Defining national voluntary LDN targets</a:t>
                      </a:r>
                      <a:endParaRPr lang="mk-MK" sz="2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chemeClr val="bg1"/>
                          </a:solidFill>
                          <a:effectLst/>
                        </a:rPr>
                        <a:t>Step 6: Mainstreaming LDN in land use planning</a:t>
                      </a:r>
                      <a:endParaRPr lang="mk-MK" sz="2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solidFill>
                            <a:schemeClr val="bg1"/>
                          </a:solidFill>
                          <a:effectLst/>
                        </a:rPr>
                        <a:t>Step 7: Identifying measures to achieve LDN targets</a:t>
                      </a:r>
                      <a:endParaRPr lang="mk-MK" sz="2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6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FF00"/>
                          </a:solidFill>
                          <a:effectLst/>
                        </a:rPr>
                        <a:t>Action</a:t>
                      </a:r>
                      <a:endParaRPr lang="mk-MK" sz="2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Step 8: Facilitation of action towards LDN</a:t>
                      </a:r>
                      <a:endParaRPr lang="mk-MK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6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FF00"/>
                          </a:solidFill>
                          <a:effectLst/>
                        </a:rPr>
                        <a:t>Monitoring &amp; Reporting</a:t>
                      </a:r>
                      <a:endParaRPr lang="mk-MK" sz="24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Step 9: Monitoring progress towards LDN</a:t>
                      </a:r>
                      <a:endParaRPr lang="mk-MK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63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Step 10: Reporting on LDN</a:t>
                      </a:r>
                      <a:endParaRPr lang="mk-MK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8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k-MK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6" y="-47602"/>
            <a:ext cx="11052932" cy="6905602"/>
          </a:xfrm>
        </p:spPr>
      </p:pic>
    </p:spTree>
    <p:extLst>
      <p:ext uri="{BB962C8B-B14F-4D97-AF65-F5344CB8AC3E}">
        <p14:creationId xmlns:p14="http://schemas.microsoft.com/office/powerpoint/2010/main" val="12020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468" y="322304"/>
            <a:ext cx="11389731" cy="1478570"/>
          </a:xfrm>
        </p:spPr>
        <p:txBody>
          <a:bodyPr/>
          <a:lstStyle/>
          <a:p>
            <a:r>
              <a:rPr lang="mk-MK" b="1" dirty="0" smtClean="0">
                <a:solidFill>
                  <a:srgbClr val="FF0000"/>
                </a:solidFill>
              </a:rPr>
              <a:t>Деградирано земјиште според нашите сливови</a:t>
            </a:r>
            <a:endParaRPr lang="mk-MK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275161"/>
              </p:ext>
            </p:extLst>
          </p:nvPr>
        </p:nvGraphicFramePr>
        <p:xfrm>
          <a:off x="1373233" y="1893195"/>
          <a:ext cx="8749562" cy="3836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60148"/>
                <a:gridCol w="3589414"/>
              </a:tblGrid>
              <a:tr h="1301174">
                <a:tc>
                  <a:txBody>
                    <a:bodyPr/>
                    <a:lstStyle/>
                    <a:p>
                      <a:pPr algn="ctr"/>
                      <a:r>
                        <a:rPr lang="mk-MK" sz="3600" dirty="0" smtClean="0"/>
                        <a:t>СЛИВ</a:t>
                      </a:r>
                      <a:r>
                        <a:rPr lang="mk-MK" sz="3600" baseline="0" dirty="0" smtClean="0"/>
                        <a:t> </a:t>
                      </a:r>
                      <a:endParaRPr lang="mk-MK" sz="3600" dirty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sz="3600" dirty="0" smtClean="0"/>
                        <a:t>ДЕГРАДИРАНО </a:t>
                      </a:r>
                    </a:p>
                    <a:p>
                      <a:pPr algn="ctr"/>
                      <a:r>
                        <a:rPr lang="mk-MK" sz="3600" dirty="0" smtClean="0"/>
                        <a:t>З-ТЕ </a:t>
                      </a:r>
                      <a:r>
                        <a:rPr lang="mk-MK" sz="3600" baseline="0" dirty="0" smtClean="0"/>
                        <a:t> (ха)</a:t>
                      </a:r>
                      <a:endParaRPr lang="mk-MK" sz="3600" dirty="0"/>
                    </a:p>
                  </a:txBody>
                  <a:tcPr marL="68580" marR="68580" marT="0" marB="0" anchor="ctr"/>
                </a:tc>
              </a:tr>
              <a:tr h="846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8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mk-MK" sz="2800" dirty="0" smtClean="0">
                          <a:effectLst/>
                          <a:latin typeface="Calibri" panose="020F0502020204030204" pitchFamily="34" charset="0"/>
                        </a:rPr>
                        <a:t>ВАРДАР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 panose="020F0502020204030204" pitchFamily="34" charset="0"/>
                        </a:rPr>
                        <a:t>42400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411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8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mk-MK" sz="2800" dirty="0" smtClean="0">
                          <a:effectLst/>
                          <a:latin typeface="Calibri" panose="020F0502020204030204" pitchFamily="34" charset="0"/>
                        </a:rPr>
                        <a:t>ЦРН ДРИМ (со Преспа)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800" dirty="0" smtClean="0">
                          <a:effectLst/>
                          <a:latin typeface="Calibri" panose="020F0502020204030204" pitchFamily="34" charset="0"/>
                        </a:rPr>
                        <a:t>12400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46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8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mk-MK" sz="2800" dirty="0" smtClean="0">
                          <a:effectLst/>
                          <a:latin typeface="Calibri" panose="020F0502020204030204" pitchFamily="34" charset="0"/>
                        </a:rPr>
                        <a:t>Струмица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mk-MK" sz="28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2800" dirty="0" smtClean="0">
                          <a:effectLst/>
                          <a:latin typeface="Calibri" panose="020F0502020204030204" pitchFamily="34" charset="0"/>
                        </a:rPr>
                        <a:t>600</a:t>
                      </a:r>
                      <a:endParaRPr lang="mk-MK" sz="2800" dirty="0"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1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tatic1.squarespace.com/static/517466fae4b010aac9555550/t/51ba1f5be4b0bc31b2518bb8/1371152222816/last-slide.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2757" y="-91958"/>
            <a:ext cx="12589202" cy="694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>
            <a:off x="6514474" y="208835"/>
            <a:ext cx="5208588" cy="11699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AC C Times" panose="02027200000000000000" pitchFamily="18" charset="0"/>
              </a:rPr>
              <a:t>Blagodaram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AC C Times" panose="02027200000000000000" pitchFamily="18" charset="0"/>
              </a:rPr>
              <a:t>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AC C Times" panose="02027200000000000000" pitchFamily="18" charset="0"/>
              </a:rPr>
              <a:t>na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AC C Times" panose="02027200000000000000" pitchFamily="18" charset="0"/>
              </a:rPr>
              <a:t>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AC C Times" panose="02027200000000000000" pitchFamily="18" charset="0"/>
              </a:rPr>
              <a:t>vnimanieto</a:t>
            </a:r>
            <a:endParaRPr lang="mk-MK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999471" y="5521236"/>
            <a:ext cx="8042275" cy="1430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Thank you for your attention</a:t>
            </a:r>
            <a:endParaRPr lang="mk-MK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95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637734"/>
              </p:ext>
            </p:extLst>
          </p:nvPr>
        </p:nvGraphicFramePr>
        <p:xfrm>
          <a:off x="-1" y="1050573"/>
          <a:ext cx="12192000" cy="5711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56"/>
                <a:gridCol w="12057044"/>
              </a:tblGrid>
              <a:tr h="5711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mk-M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778" marR="54778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Како да ги процениме трендовите на деградација на земјиштето?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ru-RU" sz="20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Трите индикатори кои се користат за одредување на основните и, исто така може да се користат за да се проценат трендовите.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При поставувањето на основната линија неопходно е да се процени, за секој индикатор, просечната вредност во текот на периодот од пет години (t0), меѓутоа ретроспективната анализа на трендови бара набљудување на промените во вредноста на индикаторите во текот на 10-15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Бидејќи овие индикатори се комплементарни и компоненти на состојбата на земјата, тие треба да се анализираат посебно. Меѓутоа, покровноста</a:t>
                      </a:r>
                      <a:r>
                        <a:rPr lang="ru-RU" sz="20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на земјиштето, иако е важен показател само по себе, исто така, треба да се користи за да се класифицираат останатите два индикатора.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ru-RU" sz="20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Општо земено, деградацијата се случува кога: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• продуктивноста на земјиштето покажува значителен негативен тренд; Или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• ЅОС покажува значаен негативен тренд; или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• се јавува негативна промена на земјиштето; или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• негативна промена се јавува во друг релевантен национален индикатор.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</a:rPr>
                        <a:t>                   Сепак, трендовите во индикаторите треба да се толкуваат во контекст на локалните услови.</a:t>
                      </a:r>
                      <a:endParaRPr lang="mk-MK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778" marR="54778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-26645"/>
            <a:ext cx="12191999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Чекор </a:t>
            </a:r>
            <a:r>
              <a:rPr lang="ru-RU" sz="3200" b="1" dirty="0" smtClean="0">
                <a:solidFill>
                  <a:schemeClr val="bg1"/>
                </a:solidFill>
              </a:rPr>
              <a:t>3: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Идентификување </a:t>
            </a:r>
            <a:r>
              <a:rPr lang="ru-RU" sz="3200" b="1" dirty="0">
                <a:solidFill>
                  <a:schemeClr val="bg1"/>
                </a:solidFill>
              </a:rPr>
              <a:t>на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mk-MK" sz="3200" b="1" dirty="0" smtClean="0">
                <a:solidFill>
                  <a:schemeClr val="bg1"/>
                </a:solidFill>
              </a:rPr>
              <a:t>трендовите н</a:t>
            </a:r>
            <a:r>
              <a:rPr lang="ru-RU" sz="3200" b="1" dirty="0" smtClean="0">
                <a:solidFill>
                  <a:schemeClr val="bg1"/>
                </a:solidFill>
              </a:rPr>
              <a:t>а </a:t>
            </a:r>
            <a:r>
              <a:rPr lang="ru-RU" sz="3200" b="1" dirty="0">
                <a:solidFill>
                  <a:schemeClr val="bg1"/>
                </a:solidFill>
              </a:rPr>
              <a:t>деградација на земјиштето</a:t>
            </a:r>
            <a:endParaRPr lang="mk-MK" sz="32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8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6408"/>
            <a:ext cx="12191999" cy="7171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mk-MK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Трендовите на продуктивноста на </a:t>
            </a:r>
            <a:r>
              <a:rPr lang="mk-MK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земјиштето</a:t>
            </a:r>
            <a:r>
              <a:rPr lang="en-U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се произлезени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од 15-годишната временска серија (1998 до 2012 година) на глобалните опсервации на индексирање на нормализирана разновидност на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вегетација  (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NDVI)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составени во интервали од 10 дена со просторна резолуција од 1 км.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Дневната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база на податоци за продуктивноста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на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земјиштето 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на Европската комисија (LPD)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е групирана во 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пет LPD класи како што следи: </a:t>
            </a:r>
            <a:endParaRPr lang="mk-MK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Опаѓање  (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declining)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,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Рани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знаци на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опаѓање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(early signs of declining)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Стабилно,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но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вознемирено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(stable but stressed)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</a:p>
          <a:p>
            <a:pPr marL="457200" indent="-457200">
              <a:buAutoNum type="arabicParenR"/>
            </a:pP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Стабилно без нагласени знаци (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stable not stressed)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и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е зголемува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(increasing).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Петте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квалитативни класи на трендови на продуктивноста не кореспондираат директно со квантитативна мерка на изгубената или стекната годишна продуктивност на биомасата на екосистемите.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Петте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класи се 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квалитативн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комбинирана мерка на интензитетот и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“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упорноста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”</a:t>
            </a:r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на негативните или позитивните промени на фотосинтетички активната вегетација во текот на набљудуваниот период. </a:t>
            </a: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mk-MK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За 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идентификација на деградирани области, се препорачува да се посвети посебно внимание на областите класифицирани како класи на ЛПД </a:t>
            </a:r>
            <a:r>
              <a:rPr lang="mk-MK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1) опаѓање, 2) рани знаци на опаѓање и 3) стабилни, но нагласени. </a:t>
            </a:r>
            <a:endParaRPr lang="en-US" sz="20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mk-MK" sz="20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Податоците </a:t>
            </a:r>
            <a:r>
              <a:rPr lang="mk-MK" sz="2000" b="1" i="1" dirty="0">
                <a:solidFill>
                  <a:schemeClr val="bg1"/>
                </a:solidFill>
                <a:latin typeface="Calibri" panose="020F0502020204030204" pitchFamily="34" charset="0"/>
              </a:rPr>
              <a:t>за продуктивноста на земјиштето можат да се агрегираат со класи на </a:t>
            </a:r>
            <a:r>
              <a:rPr lang="mk-MK" sz="20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земјишен покров </a:t>
            </a:r>
            <a:r>
              <a:rPr lang="mk-MK" sz="2000" b="1" i="1" dirty="0">
                <a:solidFill>
                  <a:schemeClr val="bg1"/>
                </a:solidFill>
                <a:latin typeface="Calibri" panose="020F0502020204030204" pitchFamily="34" charset="0"/>
              </a:rPr>
              <a:t>за да се пресмета стапката на пад на продуктивноста на шумите, пасиштата или земјоделските површини</a:t>
            </a:r>
            <a:r>
              <a:rPr lang="mk-MK" sz="2000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954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486" y="0"/>
            <a:ext cx="96910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90918" y="0"/>
            <a:ext cx="409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LPD  </a:t>
            </a:r>
            <a:r>
              <a:rPr lang="mk-MK" sz="2400" dirty="0" smtClean="0">
                <a:solidFill>
                  <a:schemeClr val="bg1"/>
                </a:solidFill>
              </a:rPr>
              <a:t>+ сливови и водотеци</a:t>
            </a:r>
            <a:endParaRPr lang="mk-MK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9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-1468216"/>
            <a:ext cx="11765762" cy="83262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031" y="0"/>
            <a:ext cx="4597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LPD  </a:t>
            </a:r>
            <a:r>
              <a:rPr lang="mk-MK" sz="2400" dirty="0" smtClean="0">
                <a:solidFill>
                  <a:schemeClr val="bg1"/>
                </a:solidFill>
              </a:rPr>
              <a:t>+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mk-MK" sz="2400" dirty="0" smtClean="0">
                <a:solidFill>
                  <a:schemeClr val="bg1"/>
                </a:solidFill>
              </a:rPr>
              <a:t>обработливо земјиште</a:t>
            </a:r>
            <a:endParaRPr lang="mk-MK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5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36" y="-1365161"/>
            <a:ext cx="11620135" cy="8223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792" y="218941"/>
            <a:ext cx="4404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LPD   +  </a:t>
            </a:r>
            <a:r>
              <a:rPr lang="mk-MK" sz="2400" b="1" dirty="0" smtClean="0">
                <a:solidFill>
                  <a:schemeClr val="bg1"/>
                </a:solidFill>
              </a:rPr>
              <a:t>тревни површини и грмушеста призмена флора</a:t>
            </a:r>
            <a:endParaRPr lang="mk-MK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61" y="-669701"/>
            <a:ext cx="10637381" cy="7527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8794" y="90152"/>
            <a:ext cx="6220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LPD + </a:t>
            </a:r>
            <a:r>
              <a:rPr lang="mk-MK" sz="2400" b="1" dirty="0" smtClean="0">
                <a:solidFill>
                  <a:schemeClr val="bg1"/>
                </a:solidFill>
              </a:rPr>
              <a:t>Преодни земјишта (трева, приземна флора и дрвенести видови)</a:t>
            </a:r>
            <a:endParaRPr lang="mk-MK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1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26" y="-785611"/>
            <a:ext cx="10801174" cy="76436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2885" y="115910"/>
            <a:ext cx="5112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LPD + </a:t>
            </a:r>
            <a:r>
              <a:rPr lang="mk-MK" sz="2400" b="1" dirty="0" smtClean="0">
                <a:solidFill>
                  <a:schemeClr val="bg1"/>
                </a:solidFill>
              </a:rPr>
              <a:t>шуми </a:t>
            </a:r>
            <a:endParaRPr lang="mk-MK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6133</TotalTime>
  <Words>1278</Words>
  <Application>Microsoft Office PowerPoint</Application>
  <PresentationFormat>Widescreen</PresentationFormat>
  <Paragraphs>399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Arial Black</vt:lpstr>
      <vt:lpstr>Arial Narrow</vt:lpstr>
      <vt:lpstr>Calibri</vt:lpstr>
      <vt:lpstr>Franklin Gothic Book</vt:lpstr>
      <vt:lpstr>HelveticaNeue-Light</vt:lpstr>
      <vt:lpstr>MAC C Times</vt:lpstr>
      <vt:lpstr>Macedonian Tms</vt:lpstr>
      <vt:lpstr>Symbol</vt:lpstr>
      <vt:lpstr>Times New Roman</vt:lpstr>
      <vt:lpstr>Trebuchet MS</vt:lpstr>
      <vt:lpstr>Tw Cen MT</vt:lpstr>
      <vt:lpstr>Circuit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 difference 2000/2010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Деградирано земјиште според нашите сливови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Blinkov</dc:creator>
  <cp:lastModifiedBy>Vesna Indova</cp:lastModifiedBy>
  <cp:revision>288</cp:revision>
  <dcterms:created xsi:type="dcterms:W3CDTF">2016-08-14T20:57:43Z</dcterms:created>
  <dcterms:modified xsi:type="dcterms:W3CDTF">2017-07-27T10:44:53Z</dcterms:modified>
</cp:coreProperties>
</file>