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0"/>
  </p:notesMasterIdLst>
  <p:sldIdLst>
    <p:sldId id="430" r:id="rId2"/>
    <p:sldId id="480" r:id="rId3"/>
    <p:sldId id="481" r:id="rId4"/>
    <p:sldId id="438" r:id="rId5"/>
    <p:sldId id="483" r:id="rId6"/>
    <p:sldId id="439" r:id="rId7"/>
    <p:sldId id="484" r:id="rId8"/>
    <p:sldId id="485" r:id="rId9"/>
    <p:sldId id="486" r:id="rId10"/>
    <p:sldId id="487" r:id="rId11"/>
    <p:sldId id="488" r:id="rId12"/>
    <p:sldId id="489" r:id="rId13"/>
    <p:sldId id="477" r:id="rId14"/>
    <p:sldId id="514" r:id="rId15"/>
    <p:sldId id="490" r:id="rId16"/>
    <p:sldId id="491" r:id="rId17"/>
    <p:sldId id="493" r:id="rId18"/>
    <p:sldId id="515" r:id="rId19"/>
    <p:sldId id="503" r:id="rId20"/>
    <p:sldId id="502" r:id="rId21"/>
    <p:sldId id="504" r:id="rId22"/>
    <p:sldId id="506" r:id="rId23"/>
    <p:sldId id="513" r:id="rId24"/>
    <p:sldId id="511" r:id="rId25"/>
    <p:sldId id="507" r:id="rId26"/>
    <p:sldId id="508" r:id="rId27"/>
    <p:sldId id="509" r:id="rId28"/>
    <p:sldId id="510" r:id="rId29"/>
    <p:sldId id="505" r:id="rId30"/>
    <p:sldId id="494" r:id="rId31"/>
    <p:sldId id="495" r:id="rId32"/>
    <p:sldId id="496" r:id="rId33"/>
    <p:sldId id="497" r:id="rId34"/>
    <p:sldId id="498" r:id="rId35"/>
    <p:sldId id="499" r:id="rId36"/>
    <p:sldId id="500" r:id="rId37"/>
    <p:sldId id="501" r:id="rId38"/>
    <p:sldId id="291"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706" autoAdjust="0"/>
    <p:restoredTop sz="94660"/>
  </p:normalViewPr>
  <p:slideViewPr>
    <p:cSldViewPr snapToGrid="0">
      <p:cViewPr varScale="1">
        <p:scale>
          <a:sx n="72" d="100"/>
          <a:sy n="72" d="100"/>
        </p:scale>
        <p:origin x="66" y="8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mk-M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34EAF6-88D6-4C55-8606-C33670BA7381}" type="datetimeFigureOut">
              <a:rPr lang="mk-MK" smtClean="0"/>
              <a:t>27.07.2017</a:t>
            </a:fld>
            <a:endParaRPr lang="mk-M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mk-M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k-M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mk-M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496462-25A3-494D-8F90-B9B4C4683A91}" type="slidenum">
              <a:rPr lang="mk-MK" smtClean="0"/>
              <a:t>‹#›</a:t>
            </a:fld>
            <a:endParaRPr lang="mk-MK"/>
          </a:p>
        </p:txBody>
      </p:sp>
    </p:spTree>
    <p:extLst>
      <p:ext uri="{BB962C8B-B14F-4D97-AF65-F5344CB8AC3E}">
        <p14:creationId xmlns:p14="http://schemas.microsoft.com/office/powerpoint/2010/main" val="390994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mk-MK" dirty="0"/>
          </a:p>
        </p:txBody>
      </p:sp>
      <p:sp>
        <p:nvSpPr>
          <p:cNvPr id="4" name="Slide Number Placeholder 3"/>
          <p:cNvSpPr>
            <a:spLocks noGrp="1"/>
          </p:cNvSpPr>
          <p:nvPr>
            <p:ph type="sldNum" sz="quarter" idx="10"/>
          </p:nvPr>
        </p:nvSpPr>
        <p:spPr/>
        <p:txBody>
          <a:bodyPr/>
          <a:lstStyle/>
          <a:p>
            <a:fld id="{25013EED-26C2-45C3-8E15-D9121AA1587A}" type="slidenum">
              <a:rPr lang="mk-MK" smtClean="0"/>
              <a:t>33</a:t>
            </a:fld>
            <a:endParaRPr lang="mk-MK"/>
          </a:p>
        </p:txBody>
      </p:sp>
    </p:spTree>
    <p:extLst>
      <p:ext uri="{BB962C8B-B14F-4D97-AF65-F5344CB8AC3E}">
        <p14:creationId xmlns:p14="http://schemas.microsoft.com/office/powerpoint/2010/main" val="2270398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chor="b">
            <a:normAutofit/>
          </a:bodyPr>
          <a:lstStyle/>
          <a:p>
            <a:endParaRPr lang="en-GB" altLang="mk-MK" smtClean="0">
              <a:latin typeface="Arial" panose="020B0604020202020204" pitchFamily="34" charset="0"/>
            </a:endParaRPr>
          </a:p>
        </p:txBody>
      </p:sp>
      <p:sp>
        <p:nvSpPr>
          <p:cNvPr id="4" name="Header Placeholder 3"/>
          <p:cNvSpPr txBox="1">
            <a:spLocks noGrp="1"/>
          </p:cNvSpPr>
          <p:nvPr/>
        </p:nvSpPr>
        <p:spPr bwMode="auto">
          <a:xfrm>
            <a:off x="0" y="0"/>
            <a:ext cx="2971800" cy="465138"/>
          </a:xfrm>
          <a:prstGeom prst="rect">
            <a:avLst/>
          </a:prstGeom>
          <a:noFill/>
          <a:ln>
            <a:miter lim="800000"/>
            <a:headEnd/>
            <a:tailEnd/>
          </a:ln>
          <a:effectLst>
            <a:outerShdw dist="35921" dir="2700000" algn="ctr" rotWithShape="0">
              <a:srgbClr val="808080"/>
            </a:outerShdw>
          </a:effectLst>
        </p:spPr>
        <p:txBody>
          <a:bodyPr anchor="b"/>
          <a:lstStyle/>
          <a:p>
            <a:pPr>
              <a:defRPr/>
            </a:pPr>
            <a:endParaRPr kumimoji="0" lang="en-US" sz="1200">
              <a:latin typeface="Macedonian Tms" pitchFamily="18" charset="0"/>
              <a:cs typeface="+mn-cs"/>
            </a:endParaRPr>
          </a:p>
        </p:txBody>
      </p:sp>
      <p:sp>
        <p:nvSpPr>
          <p:cNvPr id="5" name="Date Placeholder 4"/>
          <p:cNvSpPr txBox="1">
            <a:spLocks noGrp="1"/>
          </p:cNvSpPr>
          <p:nvPr/>
        </p:nvSpPr>
        <p:spPr bwMode="auto">
          <a:xfrm>
            <a:off x="3886200" y="0"/>
            <a:ext cx="2971800" cy="465138"/>
          </a:xfrm>
          <a:prstGeom prst="rect">
            <a:avLst/>
          </a:prstGeom>
          <a:noFill/>
          <a:ln>
            <a:miter lim="800000"/>
            <a:headEnd/>
            <a:tailEnd/>
          </a:ln>
          <a:effectLst>
            <a:outerShdw dist="35921" dir="2700000" algn="ctr" rotWithShape="0">
              <a:srgbClr val="808080"/>
            </a:outerShdw>
          </a:effectLst>
        </p:spPr>
        <p:txBody>
          <a:bodyPr anchor="b"/>
          <a:lstStyle/>
          <a:p>
            <a:pPr algn="r">
              <a:defRPr/>
            </a:pPr>
            <a:endParaRPr kumimoji="0" lang="en-US" sz="1200">
              <a:latin typeface="Macedonian Tms" pitchFamily="18" charset="0"/>
              <a:cs typeface="+mn-cs"/>
            </a:endParaRPr>
          </a:p>
        </p:txBody>
      </p:sp>
      <p:sp>
        <p:nvSpPr>
          <p:cNvPr id="6" name="Footer Placeholder 5"/>
          <p:cNvSpPr txBox="1">
            <a:spLocks noGrp="1"/>
          </p:cNvSpPr>
          <p:nvPr/>
        </p:nvSpPr>
        <p:spPr bwMode="auto">
          <a:xfrm>
            <a:off x="0" y="8831263"/>
            <a:ext cx="2971800" cy="465137"/>
          </a:xfrm>
          <a:prstGeom prst="rect">
            <a:avLst/>
          </a:prstGeom>
          <a:noFill/>
          <a:ln>
            <a:miter lim="800000"/>
            <a:headEnd/>
            <a:tailEnd/>
          </a:ln>
          <a:effectLst>
            <a:outerShdw dist="35921" dir="2700000" algn="ctr" rotWithShape="0">
              <a:srgbClr val="808080"/>
            </a:outerShdw>
          </a:effectLst>
        </p:spPr>
        <p:txBody>
          <a:bodyPr anchor="b"/>
          <a:lstStyle/>
          <a:p>
            <a:pPr>
              <a:defRPr/>
            </a:pPr>
            <a:endParaRPr kumimoji="0" lang="en-US" sz="1200">
              <a:latin typeface="Macedonian Tms" pitchFamily="18" charset="0"/>
              <a:cs typeface="+mn-cs"/>
            </a:endParaRPr>
          </a:p>
        </p:txBody>
      </p:sp>
      <p:sp>
        <p:nvSpPr>
          <p:cNvPr id="7" name="Slide Number Placeholder 6"/>
          <p:cNvSpPr txBox="1">
            <a:spLocks noGrp="1"/>
          </p:cNvSpPr>
          <p:nvPr/>
        </p:nvSpPr>
        <p:spPr bwMode="auto">
          <a:xfrm>
            <a:off x="3886200" y="8831263"/>
            <a:ext cx="2971800" cy="465137"/>
          </a:xfrm>
          <a:prstGeom prst="rect">
            <a:avLst/>
          </a:prstGeom>
          <a:noFill/>
          <a:ln>
            <a:miter lim="800000"/>
            <a:headEnd/>
            <a:tailEnd/>
          </a:ln>
          <a:effectLst>
            <a:outerShdw dist="35921" dir="2700000" algn="ctr" rotWithShape="0">
              <a:srgbClr val="808080"/>
            </a:outerShdw>
          </a:effectLst>
        </p:spPr>
        <p:txBody>
          <a:bodyPr anchor="b"/>
          <a:lstStyle>
            <a:lvl1pPr>
              <a:defRPr kumimoji="1">
                <a:solidFill>
                  <a:schemeClr val="tx1"/>
                </a:solidFill>
                <a:latin typeface="Arial" panose="020B0604020202020204" pitchFamily="34" charset="0"/>
                <a:cs typeface="Arial" panose="020B0604020202020204" pitchFamily="34" charset="0"/>
              </a:defRPr>
            </a:lvl1pPr>
            <a:lvl2pPr marL="742950" indent="-285750">
              <a:defRPr kumimoji="1">
                <a:solidFill>
                  <a:schemeClr val="tx1"/>
                </a:solidFill>
                <a:latin typeface="Arial" panose="020B0604020202020204" pitchFamily="34" charset="0"/>
                <a:cs typeface="Arial" panose="020B0604020202020204" pitchFamily="34" charset="0"/>
              </a:defRPr>
            </a:lvl2pPr>
            <a:lvl3pPr marL="1143000" indent="-228600">
              <a:defRPr kumimoji="1">
                <a:solidFill>
                  <a:schemeClr val="tx1"/>
                </a:solidFill>
                <a:latin typeface="Arial" panose="020B0604020202020204" pitchFamily="34" charset="0"/>
                <a:cs typeface="Arial" panose="020B0604020202020204" pitchFamily="34" charset="0"/>
              </a:defRPr>
            </a:lvl3pPr>
            <a:lvl4pPr marL="1600200" indent="-228600">
              <a:defRPr kumimoji="1">
                <a:solidFill>
                  <a:schemeClr val="tx1"/>
                </a:solidFill>
                <a:latin typeface="Arial" panose="020B0604020202020204" pitchFamily="34" charset="0"/>
                <a:cs typeface="Arial" panose="020B0604020202020204" pitchFamily="34" charset="0"/>
              </a:defRPr>
            </a:lvl4pPr>
            <a:lvl5pPr marL="2057400" indent="-228600">
              <a:defRPr kumimoji="1">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kumimoji="1">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kumimoji="1">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kumimoji="1">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kumimoji="1">
                <a:solidFill>
                  <a:schemeClr val="tx1"/>
                </a:solidFill>
                <a:latin typeface="Arial" panose="020B0604020202020204" pitchFamily="34" charset="0"/>
                <a:cs typeface="Arial" panose="020B0604020202020204" pitchFamily="34" charset="0"/>
              </a:defRPr>
            </a:lvl9pPr>
          </a:lstStyle>
          <a:p>
            <a:pPr algn="r"/>
            <a:fld id="{5E142D6A-63D5-4CF7-8197-BD9BB74138AA}" type="slidenum">
              <a:rPr kumimoji="0" lang="en-US" altLang="mk-MK" sz="1200">
                <a:latin typeface="Macedonian Tms" panose="02020603050405020304" pitchFamily="18" charset="0"/>
              </a:rPr>
              <a:pPr algn="r"/>
              <a:t>38</a:t>
            </a:fld>
            <a:endParaRPr kumimoji="0" lang="en-US" altLang="mk-MK" sz="1200">
              <a:latin typeface="Macedonian Tms" panose="02020603050405020304" pitchFamily="18" charset="0"/>
            </a:endParaRPr>
          </a:p>
        </p:txBody>
      </p:sp>
    </p:spTree>
    <p:extLst>
      <p:ext uri="{BB962C8B-B14F-4D97-AF65-F5344CB8AC3E}">
        <p14:creationId xmlns:p14="http://schemas.microsoft.com/office/powerpoint/2010/main" val="38277530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cstate="email">
            <a:alphaModFix amt="30000"/>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tx2">
                  <a:lumMod val="75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7/27/2017</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7/27/2017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7/27/2017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7/27/2017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7/27/2017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Podnaslov-vsebinai">
    <p:spTree>
      <p:nvGrpSpPr>
        <p:cNvPr id="1" name=""/>
        <p:cNvGrpSpPr/>
        <p:nvPr/>
      </p:nvGrpSpPr>
      <p:grpSpPr>
        <a:xfrm>
          <a:off x="0" y="0"/>
          <a:ext cx="0" cy="0"/>
          <a:chOff x="0" y="0"/>
          <a:chExt cx="0" cy="0"/>
        </a:xfrm>
      </p:grpSpPr>
      <p:sp>
        <p:nvSpPr>
          <p:cNvPr id="2" name="Naslov 1"/>
          <p:cNvSpPr>
            <a:spLocks noGrp="1"/>
          </p:cNvSpPr>
          <p:nvPr>
            <p:ph type="title"/>
          </p:nvPr>
        </p:nvSpPr>
        <p:spPr>
          <a:xfrm>
            <a:off x="335360" y="274638"/>
            <a:ext cx="11521280" cy="922114"/>
          </a:xfrm>
        </p:spPr>
        <p:txBody>
          <a:bodyPr/>
          <a:lstStyle/>
          <a:p>
            <a:r>
              <a:rPr lang="sl-SI" smtClean="0"/>
              <a:t>Uredite slog naslova matrice</a:t>
            </a:r>
            <a:endParaRPr lang="sl-SI"/>
          </a:p>
        </p:txBody>
      </p:sp>
      <p:sp>
        <p:nvSpPr>
          <p:cNvPr id="3" name="Ograda vsebine 2"/>
          <p:cNvSpPr>
            <a:spLocks noGrp="1"/>
          </p:cNvSpPr>
          <p:nvPr>
            <p:ph sz="half" idx="1"/>
          </p:nvPr>
        </p:nvSpPr>
        <p:spPr>
          <a:xfrm>
            <a:off x="335360" y="1412776"/>
            <a:ext cx="10945216" cy="792088"/>
          </a:xfrm>
        </p:spPr>
        <p:txBody>
          <a:bodyPr>
            <a:noAutofit/>
          </a:bodyPr>
          <a:lstStyle>
            <a:lvl1pPr>
              <a:defRPr sz="2000"/>
            </a:lvl1pPr>
            <a:lvl2pPr marL="271463" indent="-271463">
              <a:defRPr sz="1800"/>
            </a:lvl2pPr>
            <a:lvl3pPr marL="449263" indent="-269875" defTabSz="355600">
              <a:defRPr sz="1600"/>
            </a:lvl3pPr>
            <a:lvl4pPr marL="627063" indent="-271463">
              <a:defRPr sz="1400"/>
            </a:lvl4pPr>
            <a:lvl5pPr marL="804863" indent="-271463">
              <a:defRPr sz="1400"/>
            </a:lvl5pPr>
            <a:lvl6pPr>
              <a:defRPr sz="1800"/>
            </a:lvl6pPr>
            <a:lvl7pPr>
              <a:defRPr sz="1800"/>
            </a:lvl7pPr>
            <a:lvl8pPr>
              <a:defRPr sz="1800"/>
            </a:lvl8pPr>
            <a:lvl9pPr>
              <a:defRPr sz="1800"/>
            </a:lvl9pPr>
          </a:lstStyle>
          <a:p>
            <a:pPr lvl="0"/>
            <a:r>
              <a:rPr lang="sl-SI" dirty="0" smtClean="0"/>
              <a:t>Uredite sloge besedila matrice</a:t>
            </a:r>
          </a:p>
          <a:p>
            <a:pPr lvl="1"/>
            <a:r>
              <a:rPr lang="sl-SI" dirty="0" smtClean="0"/>
              <a:t>Druga raven</a:t>
            </a:r>
          </a:p>
          <a:p>
            <a:pPr lvl="2"/>
            <a:r>
              <a:rPr lang="sl-SI" dirty="0" smtClean="0"/>
              <a:t>Tretja raven</a:t>
            </a:r>
          </a:p>
          <a:p>
            <a:pPr lvl="3"/>
            <a:r>
              <a:rPr lang="sl-SI" dirty="0" smtClean="0"/>
              <a:t>Četrta raven</a:t>
            </a:r>
          </a:p>
          <a:p>
            <a:pPr lvl="4"/>
            <a:r>
              <a:rPr lang="sl-SI" dirty="0" smtClean="0"/>
              <a:t>Peta raven</a:t>
            </a:r>
            <a:endParaRPr lang="sl-SI" dirty="0"/>
          </a:p>
        </p:txBody>
      </p:sp>
      <p:sp>
        <p:nvSpPr>
          <p:cNvPr id="7" name="Ograda številke diapozitiva 6"/>
          <p:cNvSpPr>
            <a:spLocks noGrp="1"/>
          </p:cNvSpPr>
          <p:nvPr>
            <p:ph type="sldNum" sz="quarter" idx="12"/>
          </p:nvPr>
        </p:nvSpPr>
        <p:spPr/>
        <p:txBody>
          <a:bodyPr/>
          <a:lstStyle/>
          <a:p>
            <a:fld id="{310E4FF0-FB62-447E-B38E-C828BC14EB03}" type="slidenum">
              <a:rPr lang="sl-SI" smtClean="0">
                <a:solidFill>
                  <a:srgbClr val="9BBB59">
                    <a:lumMod val="75000"/>
                  </a:srgbClr>
                </a:solidFill>
              </a:rPr>
              <a:pPr/>
              <a:t>‹#›</a:t>
            </a:fld>
            <a:endParaRPr lang="sl-SI">
              <a:solidFill>
                <a:srgbClr val="9BBB59">
                  <a:lumMod val="75000"/>
                </a:srgbClr>
              </a:solidFill>
            </a:endParaRPr>
          </a:p>
        </p:txBody>
      </p:sp>
    </p:spTree>
    <p:extLst>
      <p:ext uri="{BB962C8B-B14F-4D97-AF65-F5344CB8AC3E}">
        <p14:creationId xmlns:p14="http://schemas.microsoft.com/office/powerpoint/2010/main" val="2358225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7/27/2017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7/27/2017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7/27/2017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7/27/2017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7/27/2017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7/27/2017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t="-17000" b="-17000"/>
          </a:stretch>
        </a:blipFill>
        <a:effectLst/>
      </p:bgPr>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21" cstate="email">
            <a:alphaModFix amt="30000"/>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9" name="Group 8"/>
            <p:cNvGrpSpPr/>
            <p:nvPr/>
          </p:nvGrpSpPr>
          <p:grpSpPr>
            <a:xfrm>
              <a:off x="-14288" y="0"/>
              <a:ext cx="1220788" cy="6858001"/>
              <a:chOff x="-14288" y="0"/>
              <a:chExt cx="1220788" cy="6858001"/>
            </a:xfrm>
            <a:grp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p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7/27/2017</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 id="2147483669" r:id="rId18"/>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6.xml"/><Relationship Id="rId4" Type="http://schemas.openxmlformats.org/officeDocument/2006/relationships/image" Target="../media/image16.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wocat.net/"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524000" y="1707371"/>
            <a:ext cx="9582762" cy="2004503"/>
          </a:xfrm>
          <a:noFill/>
        </p:spPr>
        <p:txBody>
          <a:bodyPr>
            <a:normAutofit/>
          </a:bodyPr>
          <a:lstStyle/>
          <a:p>
            <a:pPr algn="just">
              <a:defRPr/>
            </a:pPr>
            <a:r>
              <a:rPr lang="en-US" sz="2000" b="1" dirty="0">
                <a:solidFill>
                  <a:schemeClr val="bg1"/>
                </a:solidFill>
                <a:effectLst>
                  <a:reflection blurRad="12700" stA="48000" endA="300" endPos="55000" dir="5400000" sy="-90000" algn="bl" rotWithShape="0"/>
                </a:effectLst>
              </a:rPr>
              <a:t/>
            </a:r>
            <a:br>
              <a:rPr lang="en-US" sz="2000" b="1" dirty="0">
                <a:solidFill>
                  <a:schemeClr val="bg1"/>
                </a:solidFill>
                <a:effectLst>
                  <a:reflection blurRad="12700" stA="48000" endA="300" endPos="55000" dir="5400000" sy="-90000" algn="bl" rotWithShape="0"/>
                </a:effectLst>
              </a:rPr>
            </a:br>
            <a:r>
              <a:rPr lang="en-US" sz="2000" b="1" dirty="0">
                <a:solidFill>
                  <a:schemeClr val="bg1"/>
                </a:solidFill>
                <a:effectLst>
                  <a:reflection blurRad="12700" stA="48000" endA="300" endPos="55000" dir="5400000" sy="-90000" algn="bl" rotWithShape="0"/>
                </a:effectLst>
              </a:rPr>
              <a:t/>
            </a:r>
            <a:br>
              <a:rPr lang="en-US" sz="2000" b="1" dirty="0">
                <a:solidFill>
                  <a:schemeClr val="bg1"/>
                </a:solidFill>
                <a:effectLst>
                  <a:reflection blurRad="12700" stA="48000" endA="300" endPos="55000" dir="5400000" sy="-90000" algn="bl" rotWithShape="0"/>
                </a:effectLst>
              </a:rPr>
            </a:br>
            <a:endParaRPr lang="mk-MK" sz="2000" b="1" dirty="0">
              <a:solidFill>
                <a:schemeClr val="bg1"/>
              </a:solidFill>
              <a:effectLst>
                <a:reflection blurRad="12700" stA="48000" endA="300" endPos="55000" dir="5400000" sy="-90000" algn="bl" rotWithShape="0"/>
              </a:effectLst>
            </a:endParaRPr>
          </a:p>
        </p:txBody>
      </p:sp>
      <p:pic>
        <p:nvPicPr>
          <p:cNvPr id="3041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6588" y="5765800"/>
            <a:ext cx="2411412"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413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2499" y="102712"/>
            <a:ext cx="1084263"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413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3814" y="373966"/>
            <a:ext cx="19939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4135" name="TextBox 2"/>
          <p:cNvSpPr txBox="1">
            <a:spLocks noChangeArrowheads="1"/>
          </p:cNvSpPr>
          <p:nvPr/>
        </p:nvSpPr>
        <p:spPr bwMode="auto">
          <a:xfrm>
            <a:off x="3287714" y="5876925"/>
            <a:ext cx="54832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defRPr>
            </a:lvl1pPr>
            <a:lvl2pPr marL="742950" indent="-285750"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pPr algn="ctr" eaLnBrk="1" hangingPunct="1"/>
            <a:r>
              <a:rPr lang="mk-MK" altLang="mk-MK" sz="1800" dirty="0" smtClean="0">
                <a:solidFill>
                  <a:srgbClr val="003366"/>
                </a:solidFill>
                <a:latin typeface="Franklin Gothic Book" panose="020B0503020102020204" pitchFamily="34" charset="0"/>
                <a:cs typeface="Arial" panose="020B0604020202020204" pitchFamily="34" charset="0"/>
              </a:rPr>
              <a:t>Скопје , 26 јули 2017 </a:t>
            </a:r>
            <a:endParaRPr lang="mk-MK" altLang="mk-MK" sz="1800" dirty="0">
              <a:solidFill>
                <a:srgbClr val="003366"/>
              </a:solidFill>
              <a:latin typeface="Franklin Gothic Book" panose="020B0503020102020204" pitchFamily="34" charset="0"/>
              <a:cs typeface="Arial" panose="020B0604020202020204" pitchFamily="34" charset="0"/>
            </a:endParaRPr>
          </a:p>
          <a:p>
            <a:pPr algn="ctr" eaLnBrk="1" hangingPunct="1"/>
            <a:r>
              <a:rPr lang="mk-MK" altLang="mk-MK" sz="1800" dirty="0">
                <a:solidFill>
                  <a:srgbClr val="003366"/>
                </a:solidFill>
                <a:latin typeface="Franklin Gothic Book" panose="020B0503020102020204" pitchFamily="34" charset="0"/>
                <a:cs typeface="Arial" panose="020B0604020202020204" pitchFamily="34" charset="0"/>
              </a:rPr>
              <a:t> </a:t>
            </a:r>
            <a:endParaRPr lang="en-US" altLang="mk-MK" sz="1800" dirty="0">
              <a:solidFill>
                <a:srgbClr val="003366"/>
              </a:solidFill>
              <a:latin typeface="Franklin Gothic Book" panose="020B0503020102020204" pitchFamily="34" charset="0"/>
              <a:cs typeface="Arial" panose="020B0604020202020204" pitchFamily="34" charset="0"/>
            </a:endParaRPr>
          </a:p>
        </p:txBody>
      </p:sp>
      <p:sp>
        <p:nvSpPr>
          <p:cNvPr id="304136" name="TextBox 3"/>
          <p:cNvSpPr txBox="1">
            <a:spLocks noChangeArrowheads="1"/>
          </p:cNvSpPr>
          <p:nvPr/>
        </p:nvSpPr>
        <p:spPr bwMode="auto">
          <a:xfrm>
            <a:off x="850006" y="1856692"/>
            <a:ext cx="10689463" cy="390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Times New Roman" panose="02020603050405020304" pitchFamily="18" charset="0"/>
              </a:defRPr>
            </a:lvl1pPr>
            <a:lvl2pPr marL="742950" indent="-285750"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pPr algn="ctr" eaLnBrk="1" hangingPunct="1"/>
            <a:r>
              <a:rPr lang="mk-MK" altLang="mk-MK" sz="3200" dirty="0" smtClean="0">
                <a:solidFill>
                  <a:schemeClr val="bg1"/>
                </a:solidFill>
                <a:latin typeface="Calibri" panose="020F0502020204030204" pitchFamily="34" charset="0"/>
                <a:cs typeface="Arial" panose="020B0604020202020204" pitchFamily="34" charset="0"/>
              </a:rPr>
              <a:t>ПРЕДЛОГ МЕТОДОЛОГИЈА</a:t>
            </a:r>
          </a:p>
          <a:p>
            <a:pPr algn="ctr" eaLnBrk="1" hangingPunct="1"/>
            <a:endParaRPr lang="en-US" altLang="mk-MK" sz="3200" dirty="0" smtClean="0">
              <a:solidFill>
                <a:schemeClr val="bg1"/>
              </a:solidFill>
              <a:latin typeface="Calibri" panose="020F0502020204030204" pitchFamily="34" charset="0"/>
              <a:cs typeface="Arial" panose="020B0604020202020204" pitchFamily="34" charset="0"/>
            </a:endParaRPr>
          </a:p>
          <a:p>
            <a:pPr algn="ctr" eaLnBrk="1" hangingPunct="1"/>
            <a:r>
              <a:rPr lang="mk-MK" altLang="mk-MK" sz="3200" dirty="0" smtClean="0">
                <a:solidFill>
                  <a:schemeClr val="bg1"/>
                </a:solidFill>
                <a:latin typeface="Calibri" panose="020F0502020204030204" pitchFamily="34" charset="0"/>
                <a:cs typeface="Arial" panose="020B0604020202020204" pitchFamily="34" charset="0"/>
              </a:rPr>
              <a:t>ЗА УТВРДУВАЊЕ на </a:t>
            </a:r>
            <a:r>
              <a:rPr lang="mk-MK" altLang="mk-MK" sz="3200" dirty="0">
                <a:solidFill>
                  <a:schemeClr val="bg1"/>
                </a:solidFill>
                <a:latin typeface="Calibri" panose="020F0502020204030204" pitchFamily="34" charset="0"/>
                <a:cs typeface="Arial" panose="020B0604020202020204" pitchFamily="34" charset="0"/>
              </a:rPr>
              <a:t>ДВИГАТЕЛИ на ДЗ </a:t>
            </a:r>
            <a:r>
              <a:rPr lang="mk-MK" altLang="mk-MK" sz="3200" dirty="0" smtClean="0">
                <a:solidFill>
                  <a:schemeClr val="bg1"/>
                </a:solidFill>
                <a:latin typeface="Calibri" panose="020F0502020204030204" pitchFamily="34" charset="0"/>
                <a:cs typeface="Arial" panose="020B0604020202020204" pitchFamily="34" charset="0"/>
              </a:rPr>
              <a:t>и т.н. </a:t>
            </a:r>
            <a:r>
              <a:rPr lang="en-US" altLang="mk-MK" sz="3200" dirty="0" smtClean="0">
                <a:solidFill>
                  <a:schemeClr val="bg1"/>
                </a:solidFill>
                <a:latin typeface="Calibri" panose="020F0502020204030204" pitchFamily="34" charset="0"/>
                <a:cs typeface="Arial" panose="020B0604020202020204" pitchFamily="34" charset="0"/>
              </a:rPr>
              <a:t>“HOT SPOTS”</a:t>
            </a:r>
            <a:r>
              <a:rPr lang="mk-MK" altLang="mk-MK" sz="3200" dirty="0" smtClean="0">
                <a:solidFill>
                  <a:schemeClr val="bg1"/>
                </a:solidFill>
                <a:latin typeface="Calibri" panose="020F0502020204030204" pitchFamily="34" charset="0"/>
                <a:cs typeface="Arial" panose="020B0604020202020204" pitchFamily="34" charset="0"/>
              </a:rPr>
              <a:t>, како и </a:t>
            </a:r>
          </a:p>
          <a:p>
            <a:pPr algn="ctr" eaLnBrk="1" hangingPunct="1"/>
            <a:r>
              <a:rPr lang="mk-MK" altLang="mk-MK" sz="3200" dirty="0" smtClean="0">
                <a:solidFill>
                  <a:schemeClr val="bg1"/>
                </a:solidFill>
                <a:latin typeface="Calibri" panose="020F0502020204030204" pitchFamily="34" charset="0"/>
                <a:cs typeface="Arial" panose="020B0604020202020204" pitchFamily="34" charset="0"/>
              </a:rPr>
              <a:t> НАЦИОНАЛНИ ДОБРОВОЛНИ ЦЕЛИ во врска </a:t>
            </a:r>
          </a:p>
          <a:p>
            <a:pPr algn="ctr" eaLnBrk="1" hangingPunct="1"/>
            <a:r>
              <a:rPr lang="mk-MK" altLang="mk-MK" sz="3200" dirty="0" smtClean="0">
                <a:solidFill>
                  <a:schemeClr val="bg1"/>
                </a:solidFill>
                <a:latin typeface="Calibri" panose="020F0502020204030204" pitchFamily="34" charset="0"/>
                <a:cs typeface="Arial" panose="020B0604020202020204" pitchFamily="34" charset="0"/>
              </a:rPr>
              <a:t>Н</a:t>
            </a:r>
            <a:r>
              <a:rPr lang="en-US" altLang="mk-MK" sz="3200" dirty="0" smtClean="0">
                <a:solidFill>
                  <a:schemeClr val="bg1"/>
                </a:solidFill>
                <a:latin typeface="Calibri" panose="020F0502020204030204" pitchFamily="34" charset="0"/>
                <a:cs typeface="Arial" panose="020B0604020202020204" pitchFamily="34" charset="0"/>
              </a:rPr>
              <a:t>E</a:t>
            </a:r>
            <a:r>
              <a:rPr lang="mk-MK" altLang="mk-MK" sz="3200" dirty="0" smtClean="0">
                <a:solidFill>
                  <a:schemeClr val="bg1"/>
                </a:solidFill>
                <a:latin typeface="Calibri" panose="020F0502020204030204" pitchFamily="34" charset="0"/>
                <a:cs typeface="Arial" panose="020B0604020202020204" pitchFamily="34" charset="0"/>
              </a:rPr>
              <a:t>УТРАЛНОСТ НА ДЕГРАДАЦИЈА НА ЗЕМЈИШТЕТО </a:t>
            </a:r>
          </a:p>
          <a:p>
            <a:pPr algn="ctr" eaLnBrk="1" hangingPunct="1"/>
            <a:endParaRPr lang="mk-MK" altLang="mk-MK" sz="3200" dirty="0">
              <a:solidFill>
                <a:schemeClr val="bg1"/>
              </a:solidFill>
              <a:latin typeface="Calibri" panose="020F0502020204030204" pitchFamily="34" charset="0"/>
              <a:cs typeface="Arial" panose="020B0604020202020204" pitchFamily="34" charset="0"/>
            </a:endParaRPr>
          </a:p>
          <a:p>
            <a:pPr algn="ctr" eaLnBrk="1" hangingPunct="1"/>
            <a:r>
              <a:rPr lang="mk-MK" altLang="mk-MK" dirty="0" smtClean="0">
                <a:solidFill>
                  <a:schemeClr val="bg1"/>
                </a:solidFill>
                <a:latin typeface="Calibri" panose="020F0502020204030204" pitchFamily="34" charset="0"/>
                <a:cs typeface="Arial" panose="020B0604020202020204" pitchFamily="34" charset="0"/>
              </a:rPr>
              <a:t>Иван Блинков, Душко Мукаетов </a:t>
            </a:r>
          </a:p>
        </p:txBody>
      </p:sp>
      <p:pic>
        <p:nvPicPr>
          <p:cNvPr id="30413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5732464"/>
            <a:ext cx="2268538" cy="116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35709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2" y="180636"/>
            <a:ext cx="9905998" cy="1478570"/>
          </a:xfrm>
          <a:solidFill>
            <a:schemeClr val="bg1"/>
          </a:solidFill>
        </p:spPr>
        <p:txBody>
          <a:bodyPr>
            <a:normAutofit/>
          </a:bodyPr>
          <a:lstStyle/>
          <a:p>
            <a:r>
              <a:rPr lang="ru-RU" dirty="0"/>
              <a:t>Како да </a:t>
            </a:r>
            <a:r>
              <a:rPr lang="ru-RU" dirty="0" smtClean="0"/>
              <a:t>СЕ ДЕФИНИРААТ ДВИГАТелите на дз</a:t>
            </a:r>
            <a:endParaRPr lang="mk-MK" dirty="0"/>
          </a:p>
        </p:txBody>
      </p:sp>
      <p:sp>
        <p:nvSpPr>
          <p:cNvPr id="3" name="Content Placeholder 2"/>
          <p:cNvSpPr>
            <a:spLocks noGrp="1"/>
          </p:cNvSpPr>
          <p:nvPr>
            <p:ph idx="1"/>
          </p:nvPr>
        </p:nvSpPr>
        <p:spPr>
          <a:xfrm>
            <a:off x="1141412" y="2249486"/>
            <a:ext cx="9905999" cy="4511921"/>
          </a:xfrm>
        </p:spPr>
        <p:txBody>
          <a:bodyPr>
            <a:normAutofit/>
          </a:bodyPr>
          <a:lstStyle/>
          <a:p>
            <a:r>
              <a:rPr lang="ru-RU" dirty="0" smtClean="0">
                <a:solidFill>
                  <a:schemeClr val="bg1"/>
                </a:solidFill>
              </a:rPr>
              <a:t>Во </a:t>
            </a:r>
            <a:r>
              <a:rPr lang="ru-RU" dirty="0">
                <a:solidFill>
                  <a:schemeClr val="bg1"/>
                </a:solidFill>
              </a:rPr>
              <a:t>контекст на процесот на утврдување на целта на ЛДН, анализата на </a:t>
            </a:r>
            <a:r>
              <a:rPr lang="ru-RU" dirty="0" smtClean="0">
                <a:solidFill>
                  <a:schemeClr val="bg1"/>
                </a:solidFill>
              </a:rPr>
              <a:t>двигателите на ДЗ може </a:t>
            </a:r>
            <a:r>
              <a:rPr lang="ru-RU" dirty="0">
                <a:solidFill>
                  <a:schemeClr val="bg1"/>
                </a:solidFill>
              </a:rPr>
              <a:t>да се изврши со помош на следните пристапи:</a:t>
            </a:r>
          </a:p>
          <a:p>
            <a:r>
              <a:rPr lang="ru-RU" dirty="0">
                <a:solidFill>
                  <a:schemeClr val="bg1"/>
                </a:solidFill>
              </a:rPr>
              <a:t>• </a:t>
            </a:r>
            <a:r>
              <a:rPr lang="ru-RU" dirty="0" smtClean="0">
                <a:solidFill>
                  <a:schemeClr val="bg1"/>
                </a:solidFill>
              </a:rPr>
              <a:t>Канцелариски анализи  </a:t>
            </a:r>
            <a:r>
              <a:rPr lang="ru-RU" dirty="0">
                <a:solidFill>
                  <a:schemeClr val="bg1"/>
                </a:solidFill>
              </a:rPr>
              <a:t>и избор на </a:t>
            </a:r>
            <a:r>
              <a:rPr lang="ru-RU" b="1" dirty="0">
                <a:solidFill>
                  <a:srgbClr val="FF0000"/>
                </a:solidFill>
              </a:rPr>
              <a:t>жешка точка</a:t>
            </a:r>
            <a:r>
              <a:rPr lang="ru-RU" dirty="0">
                <a:solidFill>
                  <a:schemeClr val="bg1"/>
                </a:solidFill>
              </a:rPr>
              <a:t>;</a:t>
            </a:r>
          </a:p>
          <a:p>
            <a:r>
              <a:rPr lang="ru-RU" dirty="0">
                <a:solidFill>
                  <a:schemeClr val="bg1"/>
                </a:solidFill>
              </a:rPr>
              <a:t>• Брзи посети на жариштата за да се идентификуваат </a:t>
            </a:r>
            <a:r>
              <a:rPr lang="ru-RU" dirty="0" smtClean="0">
                <a:solidFill>
                  <a:schemeClr val="bg1"/>
                </a:solidFill>
              </a:rPr>
              <a:t>двигателите и причинската поврзаност;</a:t>
            </a:r>
            <a:endParaRPr lang="ru-RU" dirty="0">
              <a:solidFill>
                <a:schemeClr val="bg1"/>
              </a:solidFill>
            </a:endParaRPr>
          </a:p>
          <a:p>
            <a:r>
              <a:rPr lang="ru-RU" dirty="0">
                <a:solidFill>
                  <a:schemeClr val="bg1"/>
                </a:solidFill>
              </a:rPr>
              <a:t>• Потврда од експерти</a:t>
            </a:r>
            <a:r>
              <a:rPr lang="ru-RU" dirty="0" smtClean="0">
                <a:solidFill>
                  <a:schemeClr val="bg1"/>
                </a:solidFill>
              </a:rPr>
              <a:t>.</a:t>
            </a:r>
          </a:p>
          <a:p>
            <a:r>
              <a:rPr lang="ru-RU" dirty="0">
                <a:solidFill>
                  <a:schemeClr val="bg1"/>
                </a:solidFill>
              </a:rPr>
              <a:t>Консултации во рамките на националните работни групи на ЛДН;</a:t>
            </a:r>
          </a:p>
          <a:p>
            <a:endParaRPr lang="mk-MK" dirty="0">
              <a:solidFill>
                <a:schemeClr val="bg1"/>
              </a:solidFill>
            </a:endParaRPr>
          </a:p>
        </p:txBody>
      </p:sp>
    </p:spTree>
    <p:extLst>
      <p:ext uri="{BB962C8B-B14F-4D97-AF65-F5344CB8AC3E}">
        <p14:creationId xmlns:p14="http://schemas.microsoft.com/office/powerpoint/2010/main" val="3192838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8000"/>
          </a:xfrm>
        </p:spPr>
        <p:txBody>
          <a:bodyPr>
            <a:normAutofit fontScale="92500"/>
          </a:bodyPr>
          <a:lstStyle/>
          <a:p>
            <a:r>
              <a:rPr lang="ru-RU" dirty="0">
                <a:solidFill>
                  <a:schemeClr val="bg1"/>
                </a:solidFill>
                <a:latin typeface="Calibri" panose="020F0502020204030204" pitchFamily="34" charset="0"/>
              </a:rPr>
              <a:t>Оваа анализа треба да биде надополнета со анализа на главните области кои се засегнати од негативните трендови користејќи </a:t>
            </a:r>
            <a:r>
              <a:rPr lang="ru-RU" dirty="0" smtClean="0">
                <a:solidFill>
                  <a:schemeClr val="bg1"/>
                </a:solidFill>
                <a:latin typeface="Calibri" panose="020F0502020204030204" pitchFamily="34" charset="0"/>
              </a:rPr>
              <a:t>архивски </a:t>
            </a:r>
            <a:r>
              <a:rPr lang="ru-RU" dirty="0">
                <a:solidFill>
                  <a:schemeClr val="bg1"/>
                </a:solidFill>
                <a:latin typeface="Calibri" panose="020F0502020204030204" pitchFamily="34" charset="0"/>
              </a:rPr>
              <a:t>карти, сателитски снимки, </a:t>
            </a:r>
            <a:r>
              <a:rPr lang="ru-RU" dirty="0" smtClean="0">
                <a:solidFill>
                  <a:schemeClr val="bg1"/>
                </a:solidFill>
                <a:latin typeface="Calibri" panose="020F0502020204030204" pitchFamily="34" charset="0"/>
              </a:rPr>
              <a:t>аерофото снимки  како и научни </a:t>
            </a:r>
            <a:r>
              <a:rPr lang="ru-RU" dirty="0">
                <a:solidFill>
                  <a:schemeClr val="bg1"/>
                </a:solidFill>
                <a:latin typeface="Calibri" panose="020F0502020204030204" pitchFamily="34" charset="0"/>
              </a:rPr>
              <a:t>трудови кои анализираат </a:t>
            </a:r>
            <a:r>
              <a:rPr lang="ru-RU" dirty="0" smtClean="0">
                <a:solidFill>
                  <a:schemeClr val="bg1"/>
                </a:solidFill>
                <a:latin typeface="Calibri" panose="020F0502020204030204" pitchFamily="34" charset="0"/>
              </a:rPr>
              <a:t>негативни промени на  </a:t>
            </a:r>
            <a:r>
              <a:rPr lang="ru-RU" dirty="0">
                <a:solidFill>
                  <a:schemeClr val="bg1"/>
                </a:solidFill>
                <a:latin typeface="Calibri" panose="020F0502020204030204" pitchFamily="34" charset="0"/>
              </a:rPr>
              <a:t>земјиште </a:t>
            </a:r>
            <a:r>
              <a:rPr lang="ru-RU" dirty="0" smtClean="0">
                <a:solidFill>
                  <a:schemeClr val="bg1"/>
                </a:solidFill>
                <a:latin typeface="Calibri" panose="020F0502020204030204" pitchFamily="34" charset="0"/>
              </a:rPr>
              <a:t>(</a:t>
            </a:r>
            <a:r>
              <a:rPr lang="ru-RU" dirty="0">
                <a:solidFill>
                  <a:schemeClr val="bg1"/>
                </a:solidFill>
                <a:latin typeface="Calibri" panose="020F0502020204030204" pitchFamily="34" charset="0"/>
              </a:rPr>
              <a:t>на пример, 2000, 1990, 1970, претходно).</a:t>
            </a:r>
          </a:p>
          <a:p>
            <a:r>
              <a:rPr lang="ru-RU" dirty="0" smtClean="0">
                <a:solidFill>
                  <a:schemeClr val="bg1"/>
                </a:solidFill>
                <a:latin typeface="Calibri" panose="020F0502020204030204" pitchFamily="34" charset="0"/>
              </a:rPr>
              <a:t>Резултати од </a:t>
            </a:r>
            <a:r>
              <a:rPr lang="ru-RU" dirty="0">
                <a:solidFill>
                  <a:schemeClr val="bg1"/>
                </a:solidFill>
                <a:latin typeface="Calibri" panose="020F0502020204030204" pitchFamily="34" charset="0"/>
              </a:rPr>
              <a:t>ретроспективната анализа на геопросторни трендови (чекор 3) и оценката на </a:t>
            </a:r>
            <a:r>
              <a:rPr lang="ru-RU" dirty="0" smtClean="0">
                <a:solidFill>
                  <a:schemeClr val="bg1"/>
                </a:solidFill>
                <a:latin typeface="Calibri" panose="020F0502020204030204" pitchFamily="34" charset="0"/>
              </a:rPr>
              <a:t>двигателите  </a:t>
            </a:r>
            <a:r>
              <a:rPr lang="ru-RU" dirty="0">
                <a:solidFill>
                  <a:schemeClr val="bg1"/>
                </a:solidFill>
                <a:latin typeface="Calibri" panose="020F0502020204030204" pitchFamily="34" charset="0"/>
              </a:rPr>
              <a:t>(чекор 4) треба да бидат:</a:t>
            </a:r>
          </a:p>
          <a:p>
            <a:r>
              <a:rPr lang="ru-RU" dirty="0">
                <a:solidFill>
                  <a:schemeClr val="bg1"/>
                </a:solidFill>
                <a:latin typeface="Calibri" panose="020F0502020204030204" pitchFamily="34" charset="0"/>
              </a:rPr>
              <a:t>• </a:t>
            </a:r>
            <a:r>
              <a:rPr lang="ru-RU" u="sng" dirty="0">
                <a:solidFill>
                  <a:schemeClr val="bg1"/>
                </a:solidFill>
                <a:latin typeface="Calibri" panose="020F0502020204030204" pitchFamily="34" charset="0"/>
              </a:rPr>
              <a:t>Национална карта </a:t>
            </a:r>
            <a:r>
              <a:rPr lang="ru-RU" dirty="0">
                <a:solidFill>
                  <a:schemeClr val="bg1"/>
                </a:solidFill>
                <a:latin typeface="Calibri" panose="020F0502020204030204" pitchFamily="34" charset="0"/>
              </a:rPr>
              <a:t>која ги лоцира </a:t>
            </a:r>
            <a:r>
              <a:rPr lang="ru-RU" dirty="0" smtClean="0">
                <a:solidFill>
                  <a:schemeClr val="bg1"/>
                </a:solidFill>
                <a:latin typeface="Calibri" panose="020F0502020204030204" pitchFamily="34" charset="0"/>
              </a:rPr>
              <a:t>деградираните/деградирачките </a:t>
            </a:r>
            <a:r>
              <a:rPr lang="ru-RU" dirty="0">
                <a:solidFill>
                  <a:schemeClr val="bg1"/>
                </a:solidFill>
                <a:latin typeface="Calibri" panose="020F0502020204030204" pitchFamily="34" charset="0"/>
              </a:rPr>
              <a:t>подрачја, идентификувани и класифицирани според тип на деградација на земјиштето;</a:t>
            </a:r>
          </a:p>
          <a:p>
            <a:r>
              <a:rPr lang="ru-RU" dirty="0">
                <a:solidFill>
                  <a:schemeClr val="bg1"/>
                </a:solidFill>
                <a:latin typeface="Calibri" panose="020F0502020204030204" pitchFamily="34" charset="0"/>
              </a:rPr>
              <a:t>• </a:t>
            </a:r>
            <a:r>
              <a:rPr lang="ru-RU" u="sng" dirty="0" smtClean="0">
                <a:solidFill>
                  <a:schemeClr val="bg1"/>
                </a:solidFill>
                <a:latin typeface="Calibri" panose="020F0502020204030204" pitchFamily="34" charset="0"/>
              </a:rPr>
              <a:t>Репрезентативен </a:t>
            </a:r>
            <a:r>
              <a:rPr lang="ru-RU" u="sng" dirty="0">
                <a:solidFill>
                  <a:schemeClr val="bg1"/>
                </a:solidFill>
                <a:latin typeface="Calibri" panose="020F0502020204030204" pitchFamily="34" charset="0"/>
              </a:rPr>
              <a:t>примерок на деградирани </a:t>
            </a:r>
            <a:r>
              <a:rPr lang="ru-RU" u="sng" dirty="0" smtClean="0">
                <a:solidFill>
                  <a:schemeClr val="bg1"/>
                </a:solidFill>
                <a:latin typeface="Calibri" panose="020F0502020204030204" pitchFamily="34" charset="0"/>
              </a:rPr>
              <a:t> </a:t>
            </a:r>
            <a:r>
              <a:rPr lang="ru-RU" u="sng" dirty="0">
                <a:solidFill>
                  <a:schemeClr val="bg1"/>
                </a:solidFill>
                <a:latin typeface="Calibri" panose="020F0502020204030204" pitchFamily="34" charset="0"/>
              </a:rPr>
              <a:t>области </a:t>
            </a:r>
            <a:r>
              <a:rPr lang="ru-RU" dirty="0">
                <a:solidFill>
                  <a:schemeClr val="bg1"/>
                </a:solidFill>
                <a:latin typeface="Calibri" panose="020F0502020204030204" pitchFamily="34" charset="0"/>
              </a:rPr>
              <a:t>(на пример, на ниво на сливот), земајќи ги предвид климата, природата на почвата, топографијата, пристапноста и видот на постапките за деградација на земјиштето, како и културната и историската позадина на пределот.</a:t>
            </a:r>
          </a:p>
          <a:p>
            <a:r>
              <a:rPr lang="ru-RU" dirty="0" smtClean="0">
                <a:solidFill>
                  <a:schemeClr val="bg1"/>
                </a:solidFill>
                <a:latin typeface="Calibri" panose="020F0502020204030204" pitchFamily="34" charset="0"/>
              </a:rPr>
              <a:t>Оваа анализа може </a:t>
            </a:r>
            <a:r>
              <a:rPr lang="ru-RU" dirty="0">
                <a:solidFill>
                  <a:schemeClr val="bg1"/>
                </a:solidFill>
                <a:latin typeface="Calibri" panose="020F0502020204030204" pitchFamily="34" charset="0"/>
              </a:rPr>
              <a:t>да ја формира почетната основа за иден избор на можни жаришта на </a:t>
            </a:r>
            <a:r>
              <a:rPr lang="ru-RU" dirty="0" smtClean="0">
                <a:solidFill>
                  <a:schemeClr val="bg1"/>
                </a:solidFill>
                <a:latin typeface="Calibri" panose="020F0502020204030204" pitchFamily="34" charset="0"/>
              </a:rPr>
              <a:t>НДЗ за </a:t>
            </a:r>
            <a:r>
              <a:rPr lang="ru-RU" dirty="0">
                <a:solidFill>
                  <a:schemeClr val="bg1"/>
                </a:solidFill>
                <a:latin typeface="Calibri" panose="020F0502020204030204" pitchFamily="34" charset="0"/>
              </a:rPr>
              <a:t>акција. Општо земено, три до десет значајни области (најмалку 20.000 ха) се доволни за да се добие репрезентативен примерок од условите на националната територија во однос на проблемите со деградација на земјиштето</a:t>
            </a:r>
            <a:r>
              <a:rPr lang="ru-RU" dirty="0" smtClean="0">
                <a:solidFill>
                  <a:schemeClr val="bg1"/>
                </a:solidFill>
                <a:latin typeface="Calibri" panose="020F0502020204030204" pitchFamily="34" charset="0"/>
              </a:rPr>
              <a:t>.</a:t>
            </a:r>
            <a:endParaRPr lang="ru-RU" dirty="0">
              <a:solidFill>
                <a:schemeClr val="bg1"/>
              </a:solidFill>
              <a:latin typeface="Calibri" panose="020F0502020204030204" pitchFamily="34" charset="0"/>
            </a:endParaRPr>
          </a:p>
        </p:txBody>
      </p:sp>
    </p:spTree>
    <p:extLst>
      <p:ext uri="{BB962C8B-B14F-4D97-AF65-F5344CB8AC3E}">
        <p14:creationId xmlns:p14="http://schemas.microsoft.com/office/powerpoint/2010/main" val="1083983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546" y="0"/>
            <a:ext cx="12037454" cy="953037"/>
          </a:xfrm>
        </p:spPr>
        <p:txBody>
          <a:bodyPr>
            <a:normAutofit/>
          </a:bodyPr>
          <a:lstStyle/>
          <a:p>
            <a:pPr algn="ctr"/>
            <a:r>
              <a:rPr lang="ru-RU" sz="2400" b="1" dirty="0">
                <a:solidFill>
                  <a:schemeClr val="bg1"/>
                </a:solidFill>
                <a:latin typeface="Calibri" panose="020F0502020204030204" pitchFamily="34" charset="0"/>
              </a:rPr>
              <a:t>Како да се процени правната и институционалната рамка во смисла на постигнување неутралност на деградацијата на земјиштето</a:t>
            </a:r>
            <a:endParaRPr lang="mk-MK" sz="2400" b="1" dirty="0">
              <a:solidFill>
                <a:schemeClr val="bg1"/>
              </a:solidFill>
              <a:latin typeface="Calibri" panose="020F0502020204030204" pitchFamily="34" charset="0"/>
            </a:endParaRPr>
          </a:p>
        </p:txBody>
      </p:sp>
      <p:sp>
        <p:nvSpPr>
          <p:cNvPr id="3" name="Content Placeholder 2"/>
          <p:cNvSpPr>
            <a:spLocks noGrp="1"/>
          </p:cNvSpPr>
          <p:nvPr>
            <p:ph idx="1"/>
          </p:nvPr>
        </p:nvSpPr>
        <p:spPr>
          <a:xfrm>
            <a:off x="0" y="850006"/>
            <a:ext cx="12093262" cy="6007994"/>
          </a:xfrm>
          <a:solidFill>
            <a:schemeClr val="accent2">
              <a:lumMod val="20000"/>
              <a:lumOff val="80000"/>
            </a:schemeClr>
          </a:solidFill>
        </p:spPr>
        <p:txBody>
          <a:bodyPr>
            <a:noAutofit/>
          </a:bodyPr>
          <a:lstStyle/>
          <a:p>
            <a:pPr>
              <a:spcBef>
                <a:spcPts val="0"/>
              </a:spcBef>
            </a:pPr>
            <a:r>
              <a:rPr lang="ru-RU" sz="2000" dirty="0">
                <a:solidFill>
                  <a:schemeClr val="bg1"/>
                </a:solidFill>
              </a:rPr>
              <a:t>Правната и институционалната рамка поврзана со </a:t>
            </a:r>
            <a:r>
              <a:rPr lang="ru-RU" sz="2000" dirty="0" smtClean="0">
                <a:solidFill>
                  <a:schemeClr val="bg1"/>
                </a:solidFill>
              </a:rPr>
              <a:t>НДЗ </a:t>
            </a:r>
            <a:r>
              <a:rPr lang="ru-RU" sz="2000" dirty="0">
                <a:solidFill>
                  <a:schemeClr val="bg1"/>
                </a:solidFill>
              </a:rPr>
              <a:t>може да се процени преку анализирање на неговите предности, слабости, можности и закани </a:t>
            </a:r>
            <a:r>
              <a:rPr lang="ru-RU" sz="2000" dirty="0" smtClean="0">
                <a:solidFill>
                  <a:schemeClr val="bg1"/>
                </a:solidFill>
              </a:rPr>
              <a:t>(</a:t>
            </a:r>
            <a:r>
              <a:rPr lang="en-US" sz="2000" dirty="0" smtClean="0">
                <a:solidFill>
                  <a:schemeClr val="bg1"/>
                </a:solidFill>
              </a:rPr>
              <a:t>SWOT</a:t>
            </a:r>
            <a:r>
              <a:rPr lang="ru-RU" sz="2000" dirty="0" smtClean="0">
                <a:solidFill>
                  <a:schemeClr val="bg1"/>
                </a:solidFill>
              </a:rPr>
              <a:t> </a:t>
            </a:r>
            <a:r>
              <a:rPr lang="ru-RU" sz="2000" dirty="0">
                <a:solidFill>
                  <a:schemeClr val="bg1"/>
                </a:solidFill>
              </a:rPr>
              <a:t>анализа), вклучувајќи го </a:t>
            </a:r>
            <a:r>
              <a:rPr lang="en-US" sz="2000" dirty="0">
                <a:solidFill>
                  <a:schemeClr val="bg1"/>
                </a:solidFill>
              </a:rPr>
              <a:t> </a:t>
            </a:r>
            <a:r>
              <a:rPr lang="en-US" sz="2000" dirty="0" smtClean="0">
                <a:solidFill>
                  <a:schemeClr val="bg1"/>
                </a:solidFill>
              </a:rPr>
              <a:t> </a:t>
            </a:r>
            <a:r>
              <a:rPr lang="mk-MK" sz="2000" dirty="0" smtClean="0">
                <a:solidFill>
                  <a:schemeClr val="bg1"/>
                </a:solidFill>
              </a:rPr>
              <a:t>НАП ДЗО </a:t>
            </a:r>
            <a:r>
              <a:rPr lang="ru-RU" sz="2000" dirty="0" smtClean="0">
                <a:solidFill>
                  <a:schemeClr val="bg1"/>
                </a:solidFill>
              </a:rPr>
              <a:t>ако </a:t>
            </a:r>
            <a:r>
              <a:rPr lang="ru-RU" sz="2000" dirty="0">
                <a:solidFill>
                  <a:schemeClr val="bg1"/>
                </a:solidFill>
              </a:rPr>
              <a:t>една од препораките</a:t>
            </a:r>
            <a:r>
              <a:rPr lang="ru-RU" sz="2000" dirty="0" smtClean="0">
                <a:solidFill>
                  <a:schemeClr val="bg1"/>
                </a:solidFill>
              </a:rPr>
              <a:t>.</a:t>
            </a:r>
          </a:p>
          <a:p>
            <a:pPr>
              <a:spcBef>
                <a:spcPts val="0"/>
              </a:spcBef>
            </a:pPr>
            <a:endParaRPr lang="ru-RU" sz="2000" dirty="0">
              <a:solidFill>
                <a:schemeClr val="bg1"/>
              </a:solidFill>
            </a:endParaRPr>
          </a:p>
          <a:p>
            <a:pPr>
              <a:spcBef>
                <a:spcPts val="0"/>
              </a:spcBef>
            </a:pPr>
            <a:r>
              <a:rPr lang="ru-RU" sz="2000" dirty="0">
                <a:solidFill>
                  <a:schemeClr val="bg1"/>
                </a:solidFill>
              </a:rPr>
              <a:t>Клучни прашања кои треба да се решат за време на SWOT анализата вклучуваат:</a:t>
            </a:r>
          </a:p>
          <a:p>
            <a:pPr>
              <a:spcBef>
                <a:spcPts val="0"/>
              </a:spcBef>
            </a:pPr>
            <a:r>
              <a:rPr lang="ru-RU" sz="2000" dirty="0">
                <a:solidFill>
                  <a:schemeClr val="bg1"/>
                </a:solidFill>
              </a:rPr>
              <a:t>• Предности: правна основа и институционална рамка која придонесува за постигнување на LDN;</a:t>
            </a:r>
          </a:p>
          <a:p>
            <a:pPr>
              <a:spcBef>
                <a:spcPts val="0"/>
              </a:spcBef>
            </a:pPr>
            <a:r>
              <a:rPr lang="ru-RU" sz="2000" dirty="0">
                <a:solidFill>
                  <a:schemeClr val="bg1"/>
                </a:solidFill>
              </a:rPr>
              <a:t>• Слабости: правни и институционални тесни грла кои можат да го попречат постигнувањето на LDN;</a:t>
            </a:r>
          </a:p>
          <a:p>
            <a:pPr>
              <a:spcBef>
                <a:spcPts val="0"/>
              </a:spcBef>
            </a:pPr>
            <a:r>
              <a:rPr lang="ru-RU" sz="2000" dirty="0">
                <a:solidFill>
                  <a:schemeClr val="bg1"/>
                </a:solidFill>
              </a:rPr>
              <a:t>• Можности: позитивни трендови </a:t>
            </a:r>
            <a:r>
              <a:rPr lang="ru-RU" sz="2000" dirty="0" smtClean="0">
                <a:solidFill>
                  <a:schemeClr val="bg1"/>
                </a:solidFill>
              </a:rPr>
              <a:t>кои </a:t>
            </a:r>
            <a:r>
              <a:rPr lang="ru-RU" sz="2000" dirty="0">
                <a:solidFill>
                  <a:schemeClr val="bg1"/>
                </a:solidFill>
              </a:rPr>
              <a:t>треба дополнително да се зајакнат за да се постигне LDN;</a:t>
            </a:r>
          </a:p>
          <a:p>
            <a:pPr>
              <a:spcBef>
                <a:spcPts val="0"/>
              </a:spcBef>
            </a:pPr>
            <a:r>
              <a:rPr lang="ru-RU" sz="2000" dirty="0">
                <a:solidFill>
                  <a:schemeClr val="bg1"/>
                </a:solidFill>
              </a:rPr>
              <a:t>• Закани: негативни трендови / елементи кои мора да се решат за да се постигне LDN</a:t>
            </a:r>
            <a:r>
              <a:rPr lang="ru-RU" sz="2000" dirty="0" smtClean="0">
                <a:solidFill>
                  <a:schemeClr val="bg1"/>
                </a:solidFill>
              </a:rPr>
              <a:t>.</a:t>
            </a:r>
          </a:p>
          <a:p>
            <a:pPr>
              <a:spcBef>
                <a:spcPts val="0"/>
              </a:spcBef>
            </a:pPr>
            <a:endParaRPr lang="ru-RU" sz="2000" dirty="0">
              <a:solidFill>
                <a:schemeClr val="bg1"/>
              </a:solidFill>
            </a:endParaRPr>
          </a:p>
          <a:p>
            <a:pPr>
              <a:spcBef>
                <a:spcPts val="0"/>
              </a:spcBef>
            </a:pPr>
            <a:r>
              <a:rPr lang="ru-RU" sz="2000" dirty="0" smtClean="0">
                <a:solidFill>
                  <a:schemeClr val="bg1"/>
                </a:solidFill>
              </a:rPr>
              <a:t>Предностите </a:t>
            </a:r>
            <a:r>
              <a:rPr lang="ru-RU" sz="2000" dirty="0">
                <a:solidFill>
                  <a:schemeClr val="bg1"/>
                </a:solidFill>
              </a:rPr>
              <a:t>и слабостите може да се сметаат како внатрешни фактори кои треба да бидат дефинирани или контролирани од страна на Владата како одговорно лице за координирање на поставувањето цели за ЛДН и реализација на УНЦЦД НАП. Можностите и заканите може да се сметаат за надворешни фактори кои не се под директна контрола на Владата и бараат мобилизација на поширок спектар на засегнати страни, вклучувајќи го и приватниот сектор, организациите на граѓанското општество и развојните партнери.</a:t>
            </a:r>
            <a:endParaRPr lang="mk-MK" sz="2000" dirty="0">
              <a:solidFill>
                <a:schemeClr val="bg1"/>
              </a:solidFill>
            </a:endParaRPr>
          </a:p>
        </p:txBody>
      </p:sp>
    </p:spTree>
    <p:extLst>
      <p:ext uri="{BB962C8B-B14F-4D97-AF65-F5344CB8AC3E}">
        <p14:creationId xmlns:p14="http://schemas.microsoft.com/office/powerpoint/2010/main" val="2210366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9702" y="487025"/>
            <a:ext cx="10908406" cy="4154984"/>
          </a:xfrm>
          <a:prstGeom prst="rect">
            <a:avLst/>
          </a:prstGeom>
        </p:spPr>
        <p:txBody>
          <a:bodyPr wrap="square">
            <a:spAutoFit/>
          </a:bodyPr>
          <a:lstStyle/>
          <a:p>
            <a:r>
              <a:rPr lang="mk-MK" sz="3600" b="1" dirty="0">
                <a:solidFill>
                  <a:srgbClr val="FF0000"/>
                </a:solidFill>
                <a:latin typeface="Corbel" panose="020B0503020204020204" pitchFamily="34" charset="0"/>
              </a:rPr>
              <a:t>5 – </a:t>
            </a:r>
            <a:r>
              <a:rPr lang="en-US" sz="3600" b="1" dirty="0">
                <a:solidFill>
                  <a:srgbClr val="FF0000"/>
                </a:solidFill>
                <a:latin typeface="Corbel" panose="020B0503020204020204" pitchFamily="34" charset="0"/>
              </a:rPr>
              <a:t>SWOT </a:t>
            </a:r>
            <a:r>
              <a:rPr lang="mk-MK" sz="3600" b="1" dirty="0" smtClean="0">
                <a:solidFill>
                  <a:srgbClr val="FF0000"/>
                </a:solidFill>
                <a:latin typeface="Corbel" panose="020B0503020204020204" pitchFamily="34" charset="0"/>
              </a:rPr>
              <a:t>анализа</a:t>
            </a:r>
            <a:r>
              <a:rPr lang="en-US" sz="3600" b="1" dirty="0" smtClean="0">
                <a:solidFill>
                  <a:srgbClr val="FF0000"/>
                </a:solidFill>
                <a:latin typeface="Corbel" panose="020B0503020204020204" pitchFamily="34" charset="0"/>
              </a:rPr>
              <a:t> </a:t>
            </a:r>
            <a:r>
              <a:rPr lang="mk-MK" sz="3600" b="1" dirty="0" smtClean="0">
                <a:solidFill>
                  <a:srgbClr val="FF0000"/>
                </a:solidFill>
                <a:latin typeface="Corbel" panose="020B0503020204020204" pitchFamily="34" charset="0"/>
              </a:rPr>
              <a:t>на НАП</a:t>
            </a:r>
            <a:endParaRPr lang="mk-MK" sz="3600" b="1" dirty="0">
              <a:solidFill>
                <a:srgbClr val="FF0000"/>
              </a:solidFill>
              <a:latin typeface="Corbel" panose="020B0503020204020204" pitchFamily="34" charset="0"/>
            </a:endParaRPr>
          </a:p>
          <a:p>
            <a:endParaRPr lang="mk-MK" sz="3600" b="1" dirty="0">
              <a:solidFill>
                <a:schemeClr val="bg1"/>
              </a:solidFill>
              <a:latin typeface="Corbel" panose="020B0503020204020204" pitchFamily="34" charset="0"/>
            </a:endParaRPr>
          </a:p>
          <a:p>
            <a:endParaRPr lang="mk-MK" sz="3600" b="1" dirty="0" smtClean="0">
              <a:solidFill>
                <a:schemeClr val="bg1"/>
              </a:solidFill>
              <a:latin typeface="Corbel" panose="020B0503020204020204" pitchFamily="34" charset="0"/>
            </a:endParaRPr>
          </a:p>
          <a:p>
            <a:endParaRPr lang="mk-MK" sz="2400" dirty="0">
              <a:solidFill>
                <a:schemeClr val="bg1"/>
              </a:solidFill>
              <a:latin typeface="Corbel" panose="020B0503020204020204" pitchFamily="34" charset="0"/>
            </a:endParaRPr>
          </a:p>
          <a:p>
            <a:endParaRPr lang="mk-MK" sz="2400" dirty="0">
              <a:solidFill>
                <a:schemeClr val="bg1"/>
              </a:solidFill>
              <a:latin typeface="Corbel" panose="020B0503020204020204" pitchFamily="34" charset="0"/>
            </a:endParaRPr>
          </a:p>
          <a:p>
            <a:endParaRPr lang="mk-MK" sz="3600" b="1" dirty="0" smtClean="0">
              <a:solidFill>
                <a:schemeClr val="bg1"/>
              </a:solidFill>
              <a:latin typeface="Corbel" panose="020B0503020204020204" pitchFamily="34" charset="0"/>
            </a:endParaRPr>
          </a:p>
          <a:p>
            <a:endParaRPr lang="mk-MK" sz="3600" b="1" dirty="0">
              <a:solidFill>
                <a:schemeClr val="bg1"/>
              </a:solidFill>
              <a:latin typeface="Corbel" panose="020B0503020204020204" pitchFamily="34" charset="0"/>
            </a:endParaRPr>
          </a:p>
          <a:p>
            <a:endParaRPr lang="mk-MK" sz="3600" b="1" dirty="0">
              <a:solidFill>
                <a:schemeClr val="bg1"/>
              </a:solidFill>
              <a:latin typeface="Corbel" panose="020B0503020204020204" pitchFamily="34" charset="0"/>
            </a:endParaRPr>
          </a:p>
        </p:txBody>
      </p:sp>
      <p:pic>
        <p:nvPicPr>
          <p:cNvPr id="74754" name="Picture 2" descr="Image res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7829" y="862885"/>
            <a:ext cx="4684171" cy="528033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stretch>
            <a:fillRect/>
          </a:stretch>
        </p:blipFill>
        <p:spPr>
          <a:xfrm>
            <a:off x="773598" y="1228969"/>
            <a:ext cx="5673558" cy="5629031"/>
          </a:xfrm>
          <a:prstGeom prst="rect">
            <a:avLst/>
          </a:prstGeom>
        </p:spPr>
      </p:pic>
    </p:spTree>
    <p:extLst>
      <p:ext uri="{BB962C8B-B14F-4D97-AF65-F5344CB8AC3E}">
        <p14:creationId xmlns:p14="http://schemas.microsoft.com/office/powerpoint/2010/main" val="115243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84102" y="1635617"/>
            <a:ext cx="7933386" cy="3170099"/>
          </a:xfrm>
          <a:prstGeom prst="rect">
            <a:avLst/>
          </a:prstGeom>
          <a:noFill/>
        </p:spPr>
        <p:txBody>
          <a:bodyPr wrap="square" rtlCol="0">
            <a:spAutoFit/>
          </a:bodyPr>
          <a:lstStyle/>
          <a:p>
            <a:pPr algn="ctr"/>
            <a:r>
              <a:rPr lang="mk-MK" sz="4000" b="1" dirty="0" smtClean="0">
                <a:solidFill>
                  <a:srgbClr val="FF0000"/>
                </a:solidFill>
              </a:rPr>
              <a:t>ДВИГАТЕЛИ НА </a:t>
            </a:r>
          </a:p>
          <a:p>
            <a:pPr algn="ctr"/>
            <a:r>
              <a:rPr lang="mk-MK" sz="4000" b="1" dirty="0" smtClean="0">
                <a:solidFill>
                  <a:srgbClr val="FF0000"/>
                </a:solidFill>
              </a:rPr>
              <a:t>ДЕГРАДАЦИЈА НА ЗЕМЈИШТЕТО  </a:t>
            </a:r>
          </a:p>
          <a:p>
            <a:pPr algn="ctr"/>
            <a:r>
              <a:rPr lang="mk-MK" sz="4000" b="1" dirty="0" smtClean="0">
                <a:solidFill>
                  <a:srgbClr val="FF0000"/>
                </a:solidFill>
              </a:rPr>
              <a:t>за различна покровност/користење на земјиште</a:t>
            </a:r>
            <a:endParaRPr lang="mk-MK" sz="4000" b="1" dirty="0">
              <a:solidFill>
                <a:srgbClr val="FF0000"/>
              </a:solidFill>
            </a:endParaRPr>
          </a:p>
        </p:txBody>
      </p:sp>
    </p:spTree>
    <p:extLst>
      <p:ext uri="{BB962C8B-B14F-4D97-AF65-F5344CB8AC3E}">
        <p14:creationId xmlns:p14="http://schemas.microsoft.com/office/powerpoint/2010/main" val="2321682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67425"/>
            <a:ext cx="12191999" cy="811369"/>
          </a:xfrm>
        </p:spPr>
        <p:txBody>
          <a:bodyPr/>
          <a:lstStyle/>
          <a:p>
            <a:pPr algn="ctr"/>
            <a:r>
              <a:rPr lang="mk-MK" b="1" dirty="0" smtClean="0">
                <a:solidFill>
                  <a:schemeClr val="bg1"/>
                </a:solidFill>
              </a:rPr>
              <a:t>Обработливо земјоделско земјиште</a:t>
            </a:r>
            <a:endParaRPr lang="mk-MK" b="1" dirty="0">
              <a:solidFill>
                <a:schemeClr val="bg1"/>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152323699"/>
              </p:ext>
            </p:extLst>
          </p:nvPr>
        </p:nvGraphicFramePr>
        <p:xfrm>
          <a:off x="1" y="475588"/>
          <a:ext cx="12192000" cy="8454717"/>
        </p:xfrm>
        <a:graphic>
          <a:graphicData uri="http://schemas.openxmlformats.org/drawingml/2006/table">
            <a:tbl>
              <a:tblPr firstRow="1" bandRow="1">
                <a:tableStyleId>{5C22544A-7EE6-4342-B048-85BDC9FD1C3A}</a:tableStyleId>
              </a:tblPr>
              <a:tblGrid>
                <a:gridCol w="1906075"/>
                <a:gridCol w="798490"/>
                <a:gridCol w="3786389"/>
                <a:gridCol w="5701046"/>
              </a:tblGrid>
              <a:tr h="0">
                <a:tc>
                  <a:txBody>
                    <a:bodyPr/>
                    <a:lstStyle/>
                    <a:p>
                      <a:r>
                        <a:rPr lang="mk-MK" dirty="0" smtClean="0">
                          <a:solidFill>
                            <a:schemeClr val="bg1"/>
                          </a:solidFill>
                        </a:rPr>
                        <a:t>ТИП</a:t>
                      </a:r>
                      <a:r>
                        <a:rPr lang="mk-MK" baseline="0" dirty="0" smtClean="0">
                          <a:solidFill>
                            <a:schemeClr val="bg1"/>
                          </a:solidFill>
                        </a:rPr>
                        <a:t> на Деградација </a:t>
                      </a:r>
                      <a:endParaRPr lang="mk-MK" dirty="0">
                        <a:solidFill>
                          <a:schemeClr val="bg1"/>
                        </a:solidFill>
                      </a:endParaRPr>
                    </a:p>
                  </a:txBody>
                  <a:tcPr/>
                </a:tc>
                <a:tc>
                  <a:txBody>
                    <a:bodyPr/>
                    <a:lstStyle/>
                    <a:p>
                      <a:endParaRPr lang="mk-MK" dirty="0">
                        <a:solidFill>
                          <a:schemeClr val="bg1"/>
                        </a:solidFill>
                      </a:endParaRPr>
                    </a:p>
                  </a:txBody>
                  <a:tcPr/>
                </a:tc>
                <a:tc>
                  <a:txBody>
                    <a:bodyPr/>
                    <a:lstStyle/>
                    <a:p>
                      <a:r>
                        <a:rPr lang="mk-MK" dirty="0" smtClean="0">
                          <a:solidFill>
                            <a:schemeClr val="bg1"/>
                          </a:solidFill>
                        </a:rPr>
                        <a:t>Директни двигатели на ДЗ</a:t>
                      </a:r>
                      <a:endParaRPr lang="mk-MK" dirty="0">
                        <a:solidFill>
                          <a:schemeClr val="bg1"/>
                        </a:solidFill>
                      </a:endParaRPr>
                    </a:p>
                  </a:txBody>
                  <a:tcPr/>
                </a:tc>
                <a:tc>
                  <a:txBody>
                    <a:bodyPr/>
                    <a:lstStyle/>
                    <a:p>
                      <a:r>
                        <a:rPr lang="mk-MK" dirty="0" smtClean="0">
                          <a:solidFill>
                            <a:schemeClr val="bg1"/>
                          </a:solidFill>
                        </a:rPr>
                        <a:t>Индиректни двигатели на ДЗ</a:t>
                      </a:r>
                      <a:endParaRPr lang="mk-MK" dirty="0">
                        <a:solidFill>
                          <a:schemeClr val="bg1"/>
                        </a:solidFill>
                      </a:endParaRPr>
                    </a:p>
                  </a:txBody>
                  <a:tcPr/>
                </a:tc>
              </a:tr>
              <a:tr h="818751">
                <a:tc>
                  <a:txBody>
                    <a:bodyPr/>
                    <a:lstStyle/>
                    <a:p>
                      <a:r>
                        <a:rPr lang="mk-MK" sz="2000" b="1" dirty="0" smtClean="0">
                          <a:latin typeface="Calibri" panose="020F0502020204030204" pitchFamily="34" charset="0"/>
                        </a:rPr>
                        <a:t>Водна</a:t>
                      </a:r>
                      <a:r>
                        <a:rPr lang="mk-MK" sz="2000" b="1" baseline="0" dirty="0" smtClean="0">
                          <a:latin typeface="Calibri" panose="020F0502020204030204" pitchFamily="34" charset="0"/>
                        </a:rPr>
                        <a:t> ерозија</a:t>
                      </a:r>
                      <a:endParaRPr lang="mk-MK" sz="2000" b="1" dirty="0">
                        <a:latin typeface="Calibri" panose="020F0502020204030204" pitchFamily="34" charset="0"/>
                      </a:endParaRPr>
                    </a:p>
                  </a:txBody>
                  <a:tcPr/>
                </a:tc>
                <a:tc>
                  <a:txBody>
                    <a:bodyPr/>
                    <a:lstStyle/>
                    <a:p>
                      <a:r>
                        <a:rPr lang="mk-MK" sz="2000" b="1" dirty="0" smtClean="0">
                          <a:latin typeface="Calibri" panose="020F0502020204030204" pitchFamily="34" charset="0"/>
                        </a:rPr>
                        <a:t>    5</a:t>
                      </a:r>
                      <a:endParaRPr lang="mk-MK" sz="2000" b="1" dirty="0">
                        <a:latin typeface="Calibri" panose="020F0502020204030204" pitchFamily="34" charset="0"/>
                      </a:endParaRPr>
                    </a:p>
                  </a:txBody>
                  <a:tcPr/>
                </a:tc>
                <a:tc>
                  <a:txBody>
                    <a:bodyPr/>
                    <a:lstStyle/>
                    <a:p>
                      <a:pPr marL="342900" lvl="0" indent="-342900" algn="just">
                        <a:lnSpc>
                          <a:spcPct val="100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Несоодветно управување со почвата</a:t>
                      </a:r>
                    </a:p>
                    <a:p>
                      <a:pPr marL="342900" lvl="0" indent="-342900" algn="just">
                        <a:lnSpc>
                          <a:spcPct val="100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Несоодветно управување со земјоделски култури, Поплавување</a:t>
                      </a:r>
                    </a:p>
                    <a:p>
                      <a:pPr marL="342900" lvl="0" indent="-342900" algn="just">
                        <a:lnSpc>
                          <a:spcPct val="100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Ослободување на загадувачите во воздухот</a:t>
                      </a:r>
                    </a:p>
                    <a:p>
                      <a:pPr marL="342900" lvl="0" indent="-342900" algn="just">
                        <a:lnSpc>
                          <a:spcPct val="100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Нарушување на циклусот на водата</a:t>
                      </a:r>
                    </a:p>
                    <a:p>
                      <a:pPr marL="342900" lvl="0" indent="-342900" algn="just">
                        <a:lnSpc>
                          <a:spcPct val="100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Други природни причини</a:t>
                      </a:r>
                      <a:endParaRPr lang="mk-MK" sz="1600" b="0" dirty="0" smtClean="0">
                        <a:solidFill>
                          <a:schemeClr val="bg1"/>
                        </a:solidFill>
                        <a:effectLst/>
                        <a:latin typeface="Arial Narrow" panose="020B0606020202030204" pitchFamily="34" charset="0"/>
                        <a:ea typeface="Calibri" panose="020F0502020204030204" pitchFamily="34" charset="0"/>
                        <a:cs typeface="Times New Roman" panose="02020603050405020304" pitchFamily="18" charset="0"/>
                      </a:endParaRPr>
                    </a:p>
                  </a:txBody>
                  <a:tcPr/>
                </a:tc>
                <a:tc>
                  <a:txBody>
                    <a:bodyPr/>
                    <a:lstStyle/>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Притисок од  населението</a:t>
                      </a:r>
                    </a:p>
                    <a:p>
                      <a:pPr marL="342900" lvl="0" indent="-342900" algn="just">
                        <a:lnSpc>
                          <a:spcPct val="100000"/>
                        </a:lnSpc>
                        <a:spcAft>
                          <a:spcPts val="0"/>
                        </a:spcAft>
                        <a:buFont typeface="Symbol" panose="05050102010706020507" pitchFamily="18" charset="2"/>
                        <a:buChar char=""/>
                      </a:pPr>
                      <a:r>
                        <a:rPr lang="mk-MK" sz="1600" b="0" dirty="0" smtClean="0">
                          <a:effectLst/>
                          <a:latin typeface="Calibri" panose="020F0502020204030204" pitchFamily="34" charset="0"/>
                        </a:rPr>
                        <a:t>Имотно</a:t>
                      </a:r>
                      <a:r>
                        <a:rPr lang="mk-MK" sz="1600" b="0" baseline="0" dirty="0" smtClean="0">
                          <a:effectLst/>
                          <a:latin typeface="Calibri" panose="020F0502020204030204" pitchFamily="34" charset="0"/>
                        </a:rPr>
                        <a:t> правни односи </a:t>
                      </a:r>
                      <a:endParaRPr lang="ru-RU" sz="1600" b="0" dirty="0" smtClean="0">
                        <a:effectLst/>
                        <a:latin typeface="Calibri" panose="020F0502020204030204" pitchFamily="34" charset="0"/>
                      </a:endParaRP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Сиромаштија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Достапност на трудот</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Влезови (вклучувајќи пристап до кредити / финансирање) и инфраструктура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Образование, пристап до услуги за знаење и поддршка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Управување, институционални поставувања и политики</a:t>
                      </a:r>
                      <a:endParaRPr lang="mk-MK" sz="1600" b="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a:tc>
              </a:tr>
              <a:tr h="394165">
                <a:tc>
                  <a:txBody>
                    <a:bodyPr/>
                    <a:lstStyle/>
                    <a:p>
                      <a:r>
                        <a:rPr lang="mk-MK" sz="2000" b="1" dirty="0" smtClean="0">
                          <a:latin typeface="Calibri" panose="020F0502020204030204" pitchFamily="34" charset="0"/>
                        </a:rPr>
                        <a:t>Ветрова е-ја </a:t>
                      </a:r>
                      <a:endParaRPr lang="mk-MK" sz="2000" b="1" dirty="0">
                        <a:latin typeface="Calibri" panose="020F0502020204030204" pitchFamily="34" charset="0"/>
                      </a:endParaRPr>
                    </a:p>
                  </a:txBody>
                  <a:tcPr/>
                </a:tc>
                <a:tc>
                  <a:txBody>
                    <a:bodyPr/>
                    <a:lstStyle/>
                    <a:p>
                      <a:r>
                        <a:rPr lang="mk-MK" sz="2000" b="1" dirty="0" smtClean="0">
                          <a:latin typeface="Calibri" panose="020F0502020204030204" pitchFamily="34" charset="0"/>
                        </a:rPr>
                        <a:t>     </a:t>
                      </a:r>
                      <a:r>
                        <a:rPr lang="mk-MK" sz="1800" b="1" dirty="0" smtClean="0">
                          <a:latin typeface="Calibri" panose="020F0502020204030204" pitchFamily="34" charset="0"/>
                        </a:rPr>
                        <a:t>2</a:t>
                      </a:r>
                      <a:endParaRPr lang="mk-MK" sz="1800" b="1" dirty="0">
                        <a:latin typeface="Calibri" panose="020F0502020204030204" pitchFamily="34" charset="0"/>
                      </a:endParaRPr>
                    </a:p>
                  </a:txBody>
                  <a:tcPr/>
                </a:tc>
                <a:tc>
                  <a:txBody>
                    <a:bodyPr/>
                    <a:lstStyle/>
                    <a:p>
                      <a:pPr marL="342900" lvl="0" indent="-342900" algn="just">
                        <a:lnSpc>
                          <a:spcPct val="100000"/>
                        </a:lnSpc>
                        <a:spcAft>
                          <a:spcPts val="0"/>
                        </a:spcAft>
                        <a:buFont typeface="Symbol" panose="05050102010706020507" pitchFamily="18" charset="2"/>
                        <a:buChar char=""/>
                      </a:pPr>
                      <a:endParaRPr lang="mk-MK" sz="2000" b="0" dirty="0">
                        <a:latin typeface="Arial Narrow" panose="020B0606020202030204" pitchFamily="34" charset="0"/>
                      </a:endParaRPr>
                    </a:p>
                  </a:txBody>
                  <a:tcPr/>
                </a:tc>
                <a:tc>
                  <a:txBody>
                    <a:bodyPr/>
                    <a:lstStyle/>
                    <a:p>
                      <a:pPr>
                        <a:lnSpc>
                          <a:spcPct val="100000"/>
                        </a:lnSpc>
                      </a:pPr>
                      <a:endParaRPr lang="mk-MK" sz="2000" b="0" dirty="0">
                        <a:latin typeface="Calibri" panose="020F0502020204030204" pitchFamily="34" charset="0"/>
                      </a:endParaRPr>
                    </a:p>
                  </a:txBody>
                  <a:tcPr/>
                </a:tc>
              </a:tr>
              <a:tr h="818751">
                <a:tc>
                  <a:txBody>
                    <a:bodyPr/>
                    <a:lstStyle/>
                    <a:p>
                      <a:r>
                        <a:rPr lang="mk-MK" sz="2000" b="1" dirty="0" smtClean="0">
                          <a:solidFill>
                            <a:schemeClr val="bg1"/>
                          </a:solidFill>
                          <a:latin typeface="Calibri" panose="020F0502020204030204" pitchFamily="34" charset="0"/>
                        </a:rPr>
                        <a:t>Хемиска деградација</a:t>
                      </a:r>
                    </a:p>
                    <a:p>
                      <a:r>
                        <a:rPr lang="mk-MK" sz="2000" b="0" dirty="0" smtClean="0">
                          <a:solidFill>
                            <a:schemeClr val="bg1"/>
                          </a:solidFill>
                          <a:latin typeface="Calibri" panose="020F0502020204030204" pitchFamily="34" charset="0"/>
                        </a:rPr>
                        <a:t>(исцрпување, закиселување, засолување, загадување)</a:t>
                      </a:r>
                    </a:p>
                    <a:p>
                      <a:endParaRPr lang="mk-MK" sz="2000" b="0" dirty="0">
                        <a:latin typeface="Calibri" panose="020F0502020204030204" pitchFamily="34" charset="0"/>
                      </a:endParaRPr>
                    </a:p>
                  </a:txBody>
                  <a:tcPr/>
                </a:tc>
                <a:tc>
                  <a:txBody>
                    <a:bodyPr/>
                    <a:lstStyle/>
                    <a:p>
                      <a:r>
                        <a:rPr lang="mk-MK" sz="2000" b="1" dirty="0" smtClean="0">
                          <a:latin typeface="Calibri" panose="020F0502020204030204" pitchFamily="34" charset="0"/>
                        </a:rPr>
                        <a:t>   </a:t>
                      </a:r>
                      <a:r>
                        <a:rPr lang="mk-MK" sz="2000" b="1" baseline="0" dirty="0" smtClean="0">
                          <a:latin typeface="Calibri" panose="020F0502020204030204" pitchFamily="34" charset="0"/>
                        </a:rPr>
                        <a:t> </a:t>
                      </a:r>
                    </a:p>
                    <a:p>
                      <a:r>
                        <a:rPr lang="mk-MK" sz="2000" b="1" baseline="0" dirty="0" smtClean="0">
                          <a:latin typeface="Calibri" panose="020F0502020204030204" pitchFamily="34" charset="0"/>
                        </a:rPr>
                        <a:t>      5</a:t>
                      </a:r>
                      <a:endParaRPr lang="mk-MK" sz="2000" b="1" dirty="0">
                        <a:latin typeface="Calibri" panose="020F0502020204030204" pitchFamily="34" charset="0"/>
                      </a:endParaRPr>
                    </a:p>
                  </a:txBody>
                  <a:tcPr/>
                </a:tc>
                <a:tc>
                  <a:txBody>
                    <a:bodyPr/>
                    <a:lstStyle/>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Несоодветно управување со почвата</a:t>
                      </a:r>
                    </a:p>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Несоодветно управување со земјоделски култури, грмушки  и шуми</a:t>
                      </a:r>
                    </a:p>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Индустриски активности, отпад и рударство</a:t>
                      </a:r>
                    </a:p>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Поплавување</a:t>
                      </a:r>
                    </a:p>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Ослободување на загадувачите во воздухот</a:t>
                      </a:r>
                    </a:p>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Други природни причини</a:t>
                      </a:r>
                      <a:endParaRPr lang="mk-MK" sz="1600" b="0" dirty="0" smtClean="0">
                        <a:solidFill>
                          <a:schemeClr val="bg1"/>
                        </a:solidFill>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00000"/>
                        </a:lnSpc>
                      </a:pPr>
                      <a:endParaRPr lang="mk-MK" sz="2000" b="0" dirty="0">
                        <a:latin typeface="Arial Narrow" panose="020B0606020202030204" pitchFamily="34" charset="0"/>
                      </a:endParaRPr>
                    </a:p>
                  </a:txBody>
                  <a:tcPr/>
                </a:tc>
                <a:tc>
                  <a:txBody>
                    <a:bodyPr/>
                    <a:lstStyle/>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Притисок од  населението</a:t>
                      </a:r>
                    </a:p>
                    <a:p>
                      <a:pPr marL="342900" lvl="0" indent="-342900" algn="just">
                        <a:lnSpc>
                          <a:spcPct val="100000"/>
                        </a:lnSpc>
                        <a:spcAft>
                          <a:spcPts val="0"/>
                        </a:spcAft>
                        <a:buFont typeface="Symbol" panose="05050102010706020507" pitchFamily="18" charset="2"/>
                        <a:buChar char=""/>
                      </a:pPr>
                      <a:r>
                        <a:rPr lang="mk-MK" sz="1600" b="0" dirty="0" smtClean="0">
                          <a:effectLst/>
                          <a:latin typeface="Calibri" panose="020F0502020204030204" pitchFamily="34" charset="0"/>
                        </a:rPr>
                        <a:t>Имотно</a:t>
                      </a:r>
                      <a:r>
                        <a:rPr lang="mk-MK" sz="1600" b="0" baseline="0" dirty="0" smtClean="0">
                          <a:effectLst/>
                          <a:latin typeface="Calibri" panose="020F0502020204030204" pitchFamily="34" charset="0"/>
                        </a:rPr>
                        <a:t> правни односи </a:t>
                      </a:r>
                      <a:endParaRPr lang="ru-RU" sz="1600" b="0" dirty="0" smtClean="0">
                        <a:effectLst/>
                        <a:latin typeface="Calibri" panose="020F0502020204030204" pitchFamily="34" charset="0"/>
                      </a:endParaRP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Сиромаштија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Достапност на трудот</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Влезови (вклучувајќи пристап до кредити / финансирање) и инфраструктура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Образование, пристап до услуги за знаење и поддршка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Управување, институционални поставувања и политики</a:t>
                      </a:r>
                      <a:endParaRPr lang="mk-MK" sz="1600" b="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pPr>
                      <a:endParaRPr lang="mk-MK" sz="2000" b="0" dirty="0">
                        <a:latin typeface="Calibri" panose="020F0502020204030204" pitchFamily="34" charset="0"/>
                      </a:endParaRPr>
                    </a:p>
                  </a:txBody>
                  <a:tcPr/>
                </a:tc>
              </a:tr>
              <a:tr h="818751">
                <a:tc>
                  <a:txBody>
                    <a:bodyPr/>
                    <a:lstStyle/>
                    <a:p>
                      <a:endParaRPr lang="mk-MK" dirty="0"/>
                    </a:p>
                  </a:txBody>
                  <a:tcPr/>
                </a:tc>
                <a:tc>
                  <a:txBody>
                    <a:bodyPr/>
                    <a:lstStyle/>
                    <a:p>
                      <a:endParaRPr lang="mk-MK"/>
                    </a:p>
                  </a:txBody>
                  <a:tcPr/>
                </a:tc>
                <a:tc>
                  <a:txBody>
                    <a:bodyPr/>
                    <a:lstStyle/>
                    <a:p>
                      <a:pPr>
                        <a:lnSpc>
                          <a:spcPct val="100000"/>
                        </a:lnSpc>
                      </a:pPr>
                      <a:endParaRPr lang="mk-MK" dirty="0">
                        <a:latin typeface="Arial Narrow" panose="020B0606020202030204" pitchFamily="34" charset="0"/>
                      </a:endParaRPr>
                    </a:p>
                  </a:txBody>
                  <a:tcPr/>
                </a:tc>
                <a:tc>
                  <a:txBody>
                    <a:bodyPr/>
                    <a:lstStyle/>
                    <a:p>
                      <a:pPr>
                        <a:lnSpc>
                          <a:spcPct val="100000"/>
                        </a:lnSpc>
                      </a:pPr>
                      <a:endParaRPr lang="mk-MK" dirty="0"/>
                    </a:p>
                  </a:txBody>
                  <a:tcPr/>
                </a:tc>
              </a:tr>
              <a:tr h="818751">
                <a:tc>
                  <a:txBody>
                    <a:bodyPr/>
                    <a:lstStyle/>
                    <a:p>
                      <a:endParaRPr lang="mk-MK" dirty="0"/>
                    </a:p>
                  </a:txBody>
                  <a:tcPr/>
                </a:tc>
                <a:tc>
                  <a:txBody>
                    <a:bodyPr/>
                    <a:lstStyle/>
                    <a:p>
                      <a:endParaRPr lang="mk-MK"/>
                    </a:p>
                  </a:txBody>
                  <a:tcPr/>
                </a:tc>
                <a:tc>
                  <a:txBody>
                    <a:bodyPr/>
                    <a:lstStyle/>
                    <a:p>
                      <a:pPr>
                        <a:lnSpc>
                          <a:spcPct val="100000"/>
                        </a:lnSpc>
                      </a:pPr>
                      <a:endParaRPr lang="mk-MK" dirty="0">
                        <a:latin typeface="Arial Narrow" panose="020B0606020202030204" pitchFamily="34" charset="0"/>
                      </a:endParaRPr>
                    </a:p>
                  </a:txBody>
                  <a:tcPr/>
                </a:tc>
                <a:tc>
                  <a:txBody>
                    <a:bodyPr/>
                    <a:lstStyle/>
                    <a:p>
                      <a:pPr>
                        <a:lnSpc>
                          <a:spcPct val="100000"/>
                        </a:lnSpc>
                      </a:pPr>
                      <a:endParaRPr lang="mk-MK" dirty="0"/>
                    </a:p>
                  </a:txBody>
                  <a:tcPr/>
                </a:tc>
              </a:tr>
              <a:tr h="818751">
                <a:tc>
                  <a:txBody>
                    <a:bodyPr/>
                    <a:lstStyle/>
                    <a:p>
                      <a:endParaRPr lang="mk-MK" dirty="0"/>
                    </a:p>
                  </a:txBody>
                  <a:tcPr/>
                </a:tc>
                <a:tc>
                  <a:txBody>
                    <a:bodyPr/>
                    <a:lstStyle/>
                    <a:p>
                      <a:endParaRPr lang="mk-MK" dirty="0"/>
                    </a:p>
                  </a:txBody>
                  <a:tcPr/>
                </a:tc>
                <a:tc>
                  <a:txBody>
                    <a:bodyPr/>
                    <a:lstStyle/>
                    <a:p>
                      <a:endParaRPr lang="mk-MK" dirty="0">
                        <a:latin typeface="Arial Narrow" panose="020B0606020202030204" pitchFamily="34" charset="0"/>
                      </a:endParaRPr>
                    </a:p>
                  </a:txBody>
                  <a:tcPr/>
                </a:tc>
                <a:tc>
                  <a:txBody>
                    <a:bodyPr/>
                    <a:lstStyle/>
                    <a:p>
                      <a:endParaRPr lang="mk-MK" dirty="0"/>
                    </a:p>
                  </a:txBody>
                  <a:tcPr/>
                </a:tc>
              </a:tr>
            </a:tbl>
          </a:graphicData>
        </a:graphic>
      </p:graphicFrame>
    </p:spTree>
    <p:extLst>
      <p:ext uri="{BB962C8B-B14F-4D97-AF65-F5344CB8AC3E}">
        <p14:creationId xmlns:p14="http://schemas.microsoft.com/office/powerpoint/2010/main" val="42911076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mk-MK"/>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73100743"/>
              </p:ext>
            </p:extLst>
          </p:nvPr>
        </p:nvGraphicFramePr>
        <p:xfrm>
          <a:off x="0" y="0"/>
          <a:ext cx="12192000" cy="7181088"/>
        </p:xfrm>
        <a:graphic>
          <a:graphicData uri="http://schemas.openxmlformats.org/drawingml/2006/table">
            <a:tbl>
              <a:tblPr firstRow="1" bandRow="1">
                <a:tableStyleId>{5C22544A-7EE6-4342-B048-85BDC9FD1C3A}</a:tableStyleId>
              </a:tblPr>
              <a:tblGrid>
                <a:gridCol w="1906075"/>
                <a:gridCol w="798490"/>
                <a:gridCol w="3786389"/>
                <a:gridCol w="5701046"/>
              </a:tblGrid>
              <a:tr h="0">
                <a:tc>
                  <a:txBody>
                    <a:bodyPr/>
                    <a:lstStyle/>
                    <a:p>
                      <a:r>
                        <a:rPr lang="mk-MK" dirty="0" smtClean="0">
                          <a:solidFill>
                            <a:schemeClr val="bg1"/>
                          </a:solidFill>
                        </a:rPr>
                        <a:t>ТИП</a:t>
                      </a:r>
                      <a:r>
                        <a:rPr lang="mk-MK" baseline="0" dirty="0" smtClean="0">
                          <a:solidFill>
                            <a:schemeClr val="bg1"/>
                          </a:solidFill>
                        </a:rPr>
                        <a:t> на Деградација </a:t>
                      </a:r>
                      <a:endParaRPr lang="mk-MK" dirty="0">
                        <a:solidFill>
                          <a:schemeClr val="bg1"/>
                        </a:solidFill>
                      </a:endParaRPr>
                    </a:p>
                  </a:txBody>
                  <a:tcPr/>
                </a:tc>
                <a:tc>
                  <a:txBody>
                    <a:bodyPr/>
                    <a:lstStyle/>
                    <a:p>
                      <a:endParaRPr lang="mk-MK" dirty="0">
                        <a:solidFill>
                          <a:schemeClr val="bg1"/>
                        </a:solidFill>
                      </a:endParaRPr>
                    </a:p>
                  </a:txBody>
                  <a:tcPr/>
                </a:tc>
                <a:tc>
                  <a:txBody>
                    <a:bodyPr/>
                    <a:lstStyle/>
                    <a:p>
                      <a:r>
                        <a:rPr lang="mk-MK" dirty="0" smtClean="0">
                          <a:solidFill>
                            <a:schemeClr val="bg1"/>
                          </a:solidFill>
                        </a:rPr>
                        <a:t>Директни двигатели на ДЗ</a:t>
                      </a:r>
                      <a:endParaRPr lang="mk-MK" dirty="0">
                        <a:solidFill>
                          <a:schemeClr val="bg1"/>
                        </a:solidFill>
                      </a:endParaRPr>
                    </a:p>
                  </a:txBody>
                  <a:tcPr/>
                </a:tc>
                <a:tc>
                  <a:txBody>
                    <a:bodyPr/>
                    <a:lstStyle/>
                    <a:p>
                      <a:r>
                        <a:rPr lang="mk-MK" dirty="0" smtClean="0">
                          <a:solidFill>
                            <a:schemeClr val="bg1"/>
                          </a:solidFill>
                        </a:rPr>
                        <a:t>ИНдиректни двигатели на ДЗ</a:t>
                      </a:r>
                      <a:endParaRPr lang="mk-MK" dirty="0">
                        <a:solidFill>
                          <a:schemeClr val="bg1"/>
                        </a:solidFill>
                      </a:endParaRPr>
                    </a:p>
                  </a:txBody>
                  <a:tcPr/>
                </a:tc>
              </a:tr>
              <a:tr h="818751">
                <a:tc>
                  <a:txBody>
                    <a:bodyPr/>
                    <a:lstStyle/>
                    <a:p>
                      <a:r>
                        <a:rPr lang="mk-MK" sz="2000" b="1" dirty="0" smtClean="0">
                          <a:latin typeface="Calibri" panose="020F0502020204030204" pitchFamily="34" charset="0"/>
                        </a:rPr>
                        <a:t>Физичка деградација</a:t>
                      </a:r>
                    </a:p>
                    <a:p>
                      <a:r>
                        <a:rPr lang="mk-MK" sz="2000" b="1" dirty="0" smtClean="0">
                          <a:latin typeface="Calibri" panose="020F0502020204030204" pitchFamily="34" charset="0"/>
                        </a:rPr>
                        <a:t>(</a:t>
                      </a:r>
                      <a:r>
                        <a:rPr lang="mk-MK" sz="2000" b="0" dirty="0" smtClean="0">
                          <a:latin typeface="Calibri" panose="020F0502020204030204" pitchFamily="34" charset="0"/>
                        </a:rPr>
                        <a:t>набивање, крустација, запечатување)</a:t>
                      </a:r>
                      <a:endParaRPr lang="mk-MK" sz="2000" b="0" dirty="0">
                        <a:latin typeface="Calibri" panose="020F0502020204030204" pitchFamily="34" charset="0"/>
                      </a:endParaRPr>
                    </a:p>
                  </a:txBody>
                  <a:tcPr/>
                </a:tc>
                <a:tc>
                  <a:txBody>
                    <a:bodyPr/>
                    <a:lstStyle/>
                    <a:p>
                      <a:r>
                        <a:rPr lang="mk-MK" sz="2000" b="1" dirty="0" smtClean="0">
                          <a:latin typeface="Calibri" panose="020F0502020204030204" pitchFamily="34" charset="0"/>
                        </a:rPr>
                        <a:t>    5</a:t>
                      </a:r>
                      <a:endParaRPr lang="mk-MK" sz="2000" b="1" dirty="0">
                        <a:latin typeface="Calibri" panose="020F0502020204030204" pitchFamily="34" charset="0"/>
                      </a:endParaRPr>
                    </a:p>
                  </a:txBody>
                  <a:tcPr/>
                </a:tc>
                <a:tc>
                  <a:txBody>
                    <a:bodyPr/>
                    <a:lstStyle/>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Calibri" panose="020F0502020204030204" pitchFamily="34" charset="0"/>
                        </a:rPr>
                        <a:t>Несоодветно управување со почвата</a:t>
                      </a:r>
                    </a:p>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Calibri" panose="020F0502020204030204" pitchFamily="34" charset="0"/>
                        </a:rPr>
                        <a:t>Несоодветно управување со земјоделски културиПретерано напасување </a:t>
                      </a:r>
                    </a:p>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Calibri" panose="020F0502020204030204" pitchFamily="34" charset="0"/>
                        </a:rPr>
                        <a:t>Индустриски активности, отпад и рударство</a:t>
                      </a:r>
                    </a:p>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Calibri" panose="020F0502020204030204" pitchFamily="34" charset="0"/>
                        </a:rPr>
                        <a:t>Урбанизација и развој на инфраструктурата</a:t>
                      </a:r>
                    </a:p>
                  </a:txBody>
                  <a:tcPr/>
                </a:tc>
                <a:tc>
                  <a:txBody>
                    <a:bodyPr/>
                    <a:lstStyle/>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Притисок од  населението</a:t>
                      </a:r>
                    </a:p>
                    <a:p>
                      <a:pPr marL="342900" lvl="0" indent="-342900" algn="just">
                        <a:lnSpc>
                          <a:spcPct val="100000"/>
                        </a:lnSpc>
                        <a:spcAft>
                          <a:spcPts val="0"/>
                        </a:spcAft>
                        <a:buFont typeface="Symbol" panose="05050102010706020507" pitchFamily="18" charset="2"/>
                        <a:buChar char=""/>
                      </a:pPr>
                      <a:r>
                        <a:rPr lang="mk-MK" sz="1600" b="0" dirty="0" smtClean="0">
                          <a:effectLst/>
                          <a:latin typeface="Calibri" panose="020F0502020204030204" pitchFamily="34" charset="0"/>
                        </a:rPr>
                        <a:t>Имотно</a:t>
                      </a:r>
                      <a:r>
                        <a:rPr lang="mk-MK" sz="1600" b="0" baseline="0" dirty="0" smtClean="0">
                          <a:effectLst/>
                          <a:latin typeface="Calibri" panose="020F0502020204030204" pitchFamily="34" charset="0"/>
                        </a:rPr>
                        <a:t> правни односи </a:t>
                      </a:r>
                      <a:endParaRPr lang="ru-RU" sz="1600" b="0" dirty="0" smtClean="0">
                        <a:effectLst/>
                        <a:latin typeface="Calibri" panose="020F0502020204030204" pitchFamily="34" charset="0"/>
                      </a:endParaRP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Сиромаштија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Достапност на трудот</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Влезови (вклучувајќи пристап до кредити / финансирање) и инфраструктура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Образование, пристап до услуги за знаење и поддршка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Управување, институционални поставувања и политики</a:t>
                      </a:r>
                      <a:endParaRPr lang="mk-MK" sz="1600" b="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a:tc>
              </a:tr>
              <a:tr h="394165">
                <a:tc>
                  <a:txBody>
                    <a:bodyPr/>
                    <a:lstStyle/>
                    <a:p>
                      <a:r>
                        <a:rPr lang="mk-MK" sz="2000" b="1" dirty="0" smtClean="0">
                          <a:latin typeface="Calibri" panose="020F0502020204030204" pitchFamily="34" charset="0"/>
                        </a:rPr>
                        <a:t>Деградација на водите</a:t>
                      </a:r>
                      <a:r>
                        <a:rPr lang="mk-MK" sz="2000" b="1" baseline="0" dirty="0" smtClean="0">
                          <a:latin typeface="Calibri" panose="020F0502020204030204" pitchFamily="34" charset="0"/>
                        </a:rPr>
                        <a:t> </a:t>
                      </a:r>
                      <a:r>
                        <a:rPr lang="mk-MK" sz="2000" b="0" baseline="0" dirty="0" smtClean="0">
                          <a:latin typeface="Calibri" panose="020F0502020204030204" pitchFamily="34" charset="0"/>
                        </a:rPr>
                        <a:t>(површинска/подземна количество, загадување..) </a:t>
                      </a:r>
                      <a:endParaRPr lang="mk-MK" sz="2000" b="0" dirty="0">
                        <a:latin typeface="Calibri" panose="020F0502020204030204" pitchFamily="34" charset="0"/>
                      </a:endParaRPr>
                    </a:p>
                  </a:txBody>
                  <a:tcPr/>
                </a:tc>
                <a:tc>
                  <a:txBody>
                    <a:bodyPr/>
                    <a:lstStyle/>
                    <a:p>
                      <a:r>
                        <a:rPr lang="mk-MK" sz="2000" b="1" dirty="0" smtClean="0">
                          <a:latin typeface="Calibri" panose="020F0502020204030204" pitchFamily="34" charset="0"/>
                        </a:rPr>
                        <a:t>     </a:t>
                      </a:r>
                      <a:r>
                        <a:rPr lang="mk-MK" sz="1800" b="1" dirty="0" smtClean="0">
                          <a:latin typeface="Calibri" panose="020F0502020204030204" pitchFamily="34" charset="0"/>
                        </a:rPr>
                        <a:t>5</a:t>
                      </a:r>
                      <a:endParaRPr lang="mk-MK" sz="1800" b="1" dirty="0">
                        <a:latin typeface="Calibri" panose="020F0502020204030204" pitchFamily="34" charset="0"/>
                      </a:endParaRPr>
                    </a:p>
                  </a:txBody>
                  <a:tcPr/>
                </a:tc>
                <a:tc>
                  <a:txBody>
                    <a:bodyPr/>
                    <a:lstStyle/>
                    <a:p>
                      <a:pPr marL="342900" lvl="0" indent="-342900" algn="just">
                        <a:lnSpc>
                          <a:spcPct val="100000"/>
                        </a:lnSpc>
                        <a:spcAft>
                          <a:spcPts val="0"/>
                        </a:spcAft>
                        <a:buFont typeface="Symbol" panose="05050102010706020507" pitchFamily="18" charset="2"/>
                        <a:buChar char=""/>
                      </a:pPr>
                      <a:r>
                        <a:rPr lang="ru-RU" sz="1600" b="0" dirty="0" smtClean="0">
                          <a:solidFill>
                            <a:schemeClr val="bg1"/>
                          </a:solidFill>
                          <a:effectLst/>
                          <a:latin typeface="Calibri" panose="020F0502020204030204" pitchFamily="34" charset="0"/>
                        </a:rPr>
                        <a:t>Несоодветно управување со земјоделски култури, </a:t>
                      </a:r>
                    </a:p>
                    <a:p>
                      <a:pPr marL="342900" lvl="0" indent="-342900" algn="just">
                        <a:lnSpc>
                          <a:spcPct val="100000"/>
                        </a:lnSpc>
                        <a:spcAft>
                          <a:spcPts val="0"/>
                        </a:spcAft>
                        <a:buFont typeface="Symbol" panose="05050102010706020507" pitchFamily="18" charset="2"/>
                        <a:buChar char=""/>
                      </a:pPr>
                      <a:r>
                        <a:rPr lang="ru-RU" sz="1600" b="0" dirty="0" smtClean="0">
                          <a:solidFill>
                            <a:schemeClr val="bg1"/>
                          </a:solidFill>
                          <a:effectLst/>
                          <a:latin typeface="Calibri" panose="020F0502020204030204" pitchFamily="34" charset="0"/>
                        </a:rPr>
                        <a:t>Индустриски активности, отпад и рударство</a:t>
                      </a:r>
                    </a:p>
                    <a:p>
                      <a:pPr marL="342900" lvl="0" indent="-342900" algn="just">
                        <a:lnSpc>
                          <a:spcPct val="100000"/>
                        </a:lnSpc>
                        <a:spcAft>
                          <a:spcPts val="0"/>
                        </a:spcAft>
                        <a:buFont typeface="Symbol" panose="05050102010706020507" pitchFamily="18" charset="2"/>
                        <a:buChar char=""/>
                      </a:pPr>
                      <a:r>
                        <a:rPr lang="ru-RU" sz="1600" b="0" dirty="0" smtClean="0">
                          <a:solidFill>
                            <a:schemeClr val="bg1"/>
                          </a:solidFill>
                          <a:effectLst/>
                          <a:latin typeface="Calibri" panose="020F0502020204030204" pitchFamily="34" charset="0"/>
                        </a:rPr>
                        <a:t>Урбанизација и развој на инфраструктурата</a:t>
                      </a:r>
                    </a:p>
                    <a:p>
                      <a:pPr marL="342900" lvl="0" indent="-342900" algn="just">
                        <a:lnSpc>
                          <a:spcPct val="100000"/>
                        </a:lnSpc>
                        <a:spcAft>
                          <a:spcPts val="0"/>
                        </a:spcAft>
                        <a:buFont typeface="Symbol" panose="05050102010706020507" pitchFamily="18" charset="2"/>
                        <a:buChar char=""/>
                      </a:pPr>
                      <a:r>
                        <a:rPr lang="ru-RU" sz="1600" b="0" dirty="0" smtClean="0">
                          <a:solidFill>
                            <a:schemeClr val="bg1"/>
                          </a:solidFill>
                          <a:effectLst/>
                          <a:latin typeface="Calibri" panose="020F0502020204030204" pitchFamily="34" charset="0"/>
                        </a:rPr>
                        <a:t>Поплавување</a:t>
                      </a:r>
                    </a:p>
                    <a:p>
                      <a:pPr marL="342900" lvl="0" indent="-342900" algn="just">
                        <a:lnSpc>
                          <a:spcPct val="100000"/>
                        </a:lnSpc>
                        <a:spcAft>
                          <a:spcPts val="0"/>
                        </a:spcAft>
                        <a:buFont typeface="Symbol" panose="05050102010706020507" pitchFamily="18" charset="2"/>
                        <a:buChar char=""/>
                      </a:pPr>
                      <a:r>
                        <a:rPr lang="ru-RU" sz="1600" b="0" dirty="0" smtClean="0">
                          <a:solidFill>
                            <a:schemeClr val="bg1"/>
                          </a:solidFill>
                          <a:effectLst/>
                          <a:latin typeface="Calibri" panose="020F0502020204030204" pitchFamily="34" charset="0"/>
                        </a:rPr>
                        <a:t>Нарушување на циклусот на водата</a:t>
                      </a:r>
                    </a:p>
                    <a:p>
                      <a:pPr marL="342900" lvl="0" indent="-342900" algn="just">
                        <a:lnSpc>
                          <a:spcPct val="100000"/>
                        </a:lnSpc>
                        <a:spcAft>
                          <a:spcPts val="0"/>
                        </a:spcAft>
                        <a:buFont typeface="Symbol" panose="05050102010706020507" pitchFamily="18" charset="2"/>
                        <a:buChar char=""/>
                      </a:pPr>
                      <a:r>
                        <a:rPr lang="ru-RU" sz="1600" b="0" dirty="0" smtClean="0">
                          <a:solidFill>
                            <a:schemeClr val="bg1"/>
                          </a:solidFill>
                          <a:effectLst/>
                          <a:latin typeface="Calibri" panose="020F0502020204030204" pitchFamily="34" charset="0"/>
                        </a:rPr>
                        <a:t>Преголема апстракција на вода</a:t>
                      </a:r>
                    </a:p>
                  </a:txBody>
                  <a:tcPr/>
                </a:tc>
                <a:tc>
                  <a:txBody>
                    <a:bodyPr/>
                    <a:lstStyle/>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Притисок од  населението</a:t>
                      </a:r>
                    </a:p>
                    <a:p>
                      <a:pPr marL="342900" lvl="0" indent="-342900" algn="just">
                        <a:lnSpc>
                          <a:spcPct val="100000"/>
                        </a:lnSpc>
                        <a:spcAft>
                          <a:spcPts val="0"/>
                        </a:spcAft>
                        <a:buFont typeface="Symbol" panose="05050102010706020507" pitchFamily="18" charset="2"/>
                        <a:buChar char=""/>
                      </a:pPr>
                      <a:r>
                        <a:rPr lang="mk-MK" sz="1600" b="0" dirty="0" smtClean="0">
                          <a:effectLst/>
                          <a:latin typeface="Calibri" panose="020F0502020204030204" pitchFamily="34" charset="0"/>
                        </a:rPr>
                        <a:t>Имотно</a:t>
                      </a:r>
                      <a:r>
                        <a:rPr lang="mk-MK" sz="1600" b="0" baseline="0" dirty="0" smtClean="0">
                          <a:effectLst/>
                          <a:latin typeface="Calibri" panose="020F0502020204030204" pitchFamily="34" charset="0"/>
                        </a:rPr>
                        <a:t> правни односи </a:t>
                      </a:r>
                      <a:endParaRPr lang="ru-RU" sz="1600" b="0" dirty="0" smtClean="0">
                        <a:effectLst/>
                        <a:latin typeface="Calibri" panose="020F0502020204030204" pitchFamily="34" charset="0"/>
                      </a:endParaRP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Сиромаштија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Достапност на трудот</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Влезови (вклучувајќи пристап до кредити / финансирање) и инфраструктура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Образование, пристап до услуги за знаење и поддршка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Управување, институционални поставувања и политики</a:t>
                      </a:r>
                      <a:endParaRPr lang="mk-MK" sz="1600" b="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pPr>
                      <a:endParaRPr lang="mk-MK" sz="1600" b="0" dirty="0">
                        <a:latin typeface="Calibri" panose="020F0502020204030204" pitchFamily="34" charset="0"/>
                      </a:endParaRPr>
                    </a:p>
                  </a:txBody>
                  <a:tcPr/>
                </a:tc>
              </a:tr>
              <a:tr h="818751">
                <a:tc>
                  <a:txBody>
                    <a:bodyPr/>
                    <a:lstStyle/>
                    <a:p>
                      <a:r>
                        <a:rPr lang="mk-MK" sz="2000" b="1" dirty="0" smtClean="0">
                          <a:solidFill>
                            <a:schemeClr val="bg1"/>
                          </a:solidFill>
                          <a:latin typeface="Calibri" panose="020F0502020204030204" pitchFamily="34" charset="0"/>
                        </a:rPr>
                        <a:t>Биолошка деградација</a:t>
                      </a:r>
                    </a:p>
                    <a:p>
                      <a:r>
                        <a:rPr lang="mk-MK" sz="2000" b="0" dirty="0" smtClean="0">
                          <a:solidFill>
                            <a:schemeClr val="bg1"/>
                          </a:solidFill>
                          <a:latin typeface="Calibri" panose="020F0502020204030204" pitchFamily="34" charset="0"/>
                        </a:rPr>
                        <a:t>(губиток на вегтеација, живеалишта, ........)</a:t>
                      </a:r>
                      <a:endParaRPr lang="mk-MK" sz="2000" b="0" dirty="0">
                        <a:latin typeface="Calibri" panose="020F0502020204030204" pitchFamily="34" charset="0"/>
                      </a:endParaRPr>
                    </a:p>
                  </a:txBody>
                  <a:tcPr/>
                </a:tc>
                <a:tc>
                  <a:txBody>
                    <a:bodyPr/>
                    <a:lstStyle/>
                    <a:p>
                      <a:r>
                        <a:rPr lang="mk-MK" sz="2000" b="1" dirty="0" smtClean="0">
                          <a:latin typeface="Calibri" panose="020F0502020204030204" pitchFamily="34" charset="0"/>
                        </a:rPr>
                        <a:t>   </a:t>
                      </a:r>
                      <a:r>
                        <a:rPr lang="mk-MK" sz="2000" b="1" baseline="0" dirty="0" smtClean="0">
                          <a:latin typeface="Calibri" panose="020F0502020204030204" pitchFamily="34" charset="0"/>
                        </a:rPr>
                        <a:t> </a:t>
                      </a:r>
                    </a:p>
                  </a:txBody>
                  <a:tcPr/>
                </a:tc>
                <a:tc>
                  <a:txBody>
                    <a:bodyPr/>
                    <a:lstStyle/>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Несоодветно управување со земјоделски култури, грмушки  и шуми</a:t>
                      </a:r>
                    </a:p>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Индустриски активности, отпад и рударство</a:t>
                      </a:r>
                    </a:p>
                    <a:p>
                      <a:pPr marL="342900" lvl="0" indent="-342900" algn="just">
                        <a:lnSpc>
                          <a:spcPct val="115000"/>
                        </a:lnSpc>
                        <a:spcAft>
                          <a:spcPts val="0"/>
                        </a:spcAft>
                        <a:buFont typeface="Symbol" panose="05050102010706020507" pitchFamily="18" charset="2"/>
                        <a:buChar char=""/>
                      </a:pPr>
                      <a:r>
                        <a:rPr lang="ru-RU" sz="1600" b="0" dirty="0" smtClean="0">
                          <a:solidFill>
                            <a:schemeClr val="bg1"/>
                          </a:solidFill>
                          <a:effectLst/>
                          <a:latin typeface="Arial Narrow" panose="020B0606020202030204" pitchFamily="34" charset="0"/>
                        </a:rPr>
                        <a:t>Други природни причини</a:t>
                      </a:r>
                      <a:endParaRPr lang="mk-MK" sz="1600" b="0" dirty="0" smtClean="0">
                        <a:solidFill>
                          <a:schemeClr val="bg1"/>
                        </a:solidFill>
                        <a:effectLst/>
                        <a:latin typeface="Arial Narrow" panose="020B0606020202030204" pitchFamily="34" charset="0"/>
                        <a:ea typeface="Calibri" panose="020F0502020204030204" pitchFamily="34" charset="0"/>
                        <a:cs typeface="Times New Roman" panose="02020603050405020304" pitchFamily="18" charset="0"/>
                      </a:endParaRPr>
                    </a:p>
                    <a:p>
                      <a:pPr>
                        <a:lnSpc>
                          <a:spcPct val="100000"/>
                        </a:lnSpc>
                      </a:pPr>
                      <a:endParaRPr lang="mk-MK" sz="2000" b="0" dirty="0">
                        <a:latin typeface="Arial Narrow" panose="020B0606020202030204" pitchFamily="34" charset="0"/>
                      </a:endParaRPr>
                    </a:p>
                  </a:txBody>
                  <a:tcPr/>
                </a:tc>
                <a:tc>
                  <a:txBody>
                    <a:bodyPr/>
                    <a:lstStyle/>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Притисок од  населението</a:t>
                      </a:r>
                    </a:p>
                    <a:p>
                      <a:pPr marL="342900" lvl="0" indent="-342900" algn="just">
                        <a:lnSpc>
                          <a:spcPct val="100000"/>
                        </a:lnSpc>
                        <a:spcAft>
                          <a:spcPts val="0"/>
                        </a:spcAft>
                        <a:buFont typeface="Symbol" panose="05050102010706020507" pitchFamily="18" charset="2"/>
                        <a:buChar char=""/>
                      </a:pPr>
                      <a:r>
                        <a:rPr lang="mk-MK" sz="1600" b="0" dirty="0" smtClean="0">
                          <a:effectLst/>
                          <a:latin typeface="Calibri" panose="020F0502020204030204" pitchFamily="34" charset="0"/>
                        </a:rPr>
                        <a:t>Имотно</a:t>
                      </a:r>
                      <a:r>
                        <a:rPr lang="mk-MK" sz="1600" b="0" baseline="0" dirty="0" smtClean="0">
                          <a:effectLst/>
                          <a:latin typeface="Calibri" panose="020F0502020204030204" pitchFamily="34" charset="0"/>
                        </a:rPr>
                        <a:t> правни односи </a:t>
                      </a:r>
                      <a:endParaRPr lang="ru-RU" sz="1600" b="0" dirty="0" smtClean="0">
                        <a:effectLst/>
                        <a:latin typeface="Calibri" panose="020F0502020204030204" pitchFamily="34" charset="0"/>
                      </a:endParaRP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Сиромаштија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Достапност на трудот</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Образование, пристап до услуги за знаење и поддршка</a:t>
                      </a:r>
                    </a:p>
                    <a:p>
                      <a:pPr marL="342900" lvl="0" indent="-342900" algn="just">
                        <a:lnSpc>
                          <a:spcPct val="100000"/>
                        </a:lnSpc>
                        <a:spcAft>
                          <a:spcPts val="0"/>
                        </a:spcAft>
                        <a:buFont typeface="Symbol" panose="05050102010706020507" pitchFamily="18" charset="2"/>
                        <a:buChar char=""/>
                      </a:pPr>
                      <a:r>
                        <a:rPr lang="ru-RU" sz="1600" b="0" dirty="0" smtClean="0">
                          <a:effectLst/>
                          <a:latin typeface="Calibri" panose="020F0502020204030204" pitchFamily="34" charset="0"/>
                        </a:rPr>
                        <a:t>Управување, институционални поставувања и политики</a:t>
                      </a:r>
                      <a:endParaRPr lang="mk-MK" sz="1600" b="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pPr>
                      <a:endParaRPr lang="mk-MK" sz="2000" b="0" dirty="0">
                        <a:latin typeface="Calibri" panose="020F0502020204030204" pitchFamily="34" charset="0"/>
                      </a:endParaRPr>
                    </a:p>
                  </a:txBody>
                  <a:tcPr/>
                </a:tc>
              </a:tr>
            </a:tbl>
          </a:graphicData>
        </a:graphic>
      </p:graphicFrame>
    </p:spTree>
    <p:extLst>
      <p:ext uri="{BB962C8B-B14F-4D97-AF65-F5344CB8AC3E}">
        <p14:creationId xmlns:p14="http://schemas.microsoft.com/office/powerpoint/2010/main" val="557057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8000"/>
          </a:xfrm>
          <a:solidFill>
            <a:schemeClr val="accent4">
              <a:lumMod val="60000"/>
              <a:lumOff val="40000"/>
            </a:schemeClr>
          </a:solidFill>
        </p:spPr>
        <p:txBody>
          <a:bodyPr>
            <a:normAutofit fontScale="92500" lnSpcReduction="10000"/>
          </a:bodyPr>
          <a:lstStyle/>
          <a:p>
            <a:r>
              <a:rPr lang="mk-MK" b="1" dirty="0" smtClean="0">
                <a:solidFill>
                  <a:schemeClr val="bg1"/>
                </a:solidFill>
              </a:rPr>
              <a:t>ПАСИШТА  (водна ерозија, физичка деградација</a:t>
            </a:r>
            <a:r>
              <a:rPr lang="en-US" b="1" dirty="0" smtClean="0">
                <a:solidFill>
                  <a:schemeClr val="bg1"/>
                </a:solidFill>
              </a:rPr>
              <a:t>,  </a:t>
            </a:r>
            <a:r>
              <a:rPr lang="mk-MK" b="1" dirty="0" smtClean="0">
                <a:solidFill>
                  <a:schemeClr val="bg1"/>
                </a:solidFill>
              </a:rPr>
              <a:t>биолошка деградација,.) -  </a:t>
            </a:r>
          </a:p>
          <a:p>
            <a:r>
              <a:rPr lang="mk-MK" b="1" dirty="0">
                <a:solidFill>
                  <a:schemeClr val="bg1"/>
                </a:solidFill>
              </a:rPr>
              <a:t> </a:t>
            </a:r>
            <a:r>
              <a:rPr lang="mk-MK" b="1" dirty="0" smtClean="0">
                <a:solidFill>
                  <a:schemeClr val="bg1"/>
                </a:solidFill>
              </a:rPr>
              <a:t>  </a:t>
            </a:r>
            <a:r>
              <a:rPr lang="mk-MK" dirty="0" smtClean="0">
                <a:solidFill>
                  <a:schemeClr val="bg1"/>
                </a:solidFill>
              </a:rPr>
              <a:t>несоодветно управување, </a:t>
            </a:r>
            <a:r>
              <a:rPr lang="ru-RU" dirty="0">
                <a:solidFill>
                  <a:schemeClr val="bg1"/>
                </a:solidFill>
                <a:latin typeface="Calibri" panose="020F0502020204030204" pitchFamily="34" charset="0"/>
              </a:rPr>
              <a:t>Претерано </a:t>
            </a:r>
            <a:r>
              <a:rPr lang="ru-RU" dirty="0" smtClean="0">
                <a:solidFill>
                  <a:schemeClr val="bg1"/>
                </a:solidFill>
                <a:latin typeface="Calibri" panose="020F0502020204030204" pitchFamily="34" charset="0"/>
              </a:rPr>
              <a:t>напасување,  недостаток на знаења...</a:t>
            </a:r>
            <a:endParaRPr lang="ru-RU" dirty="0">
              <a:solidFill>
                <a:schemeClr val="bg1"/>
              </a:solidFill>
              <a:latin typeface="Calibri" panose="020F0502020204030204" pitchFamily="34" charset="0"/>
            </a:endParaRPr>
          </a:p>
          <a:p>
            <a:endParaRPr lang="mk-MK" dirty="0" smtClean="0">
              <a:solidFill>
                <a:schemeClr val="bg1"/>
              </a:solidFill>
            </a:endParaRPr>
          </a:p>
          <a:p>
            <a:r>
              <a:rPr lang="mk-MK" b="1" dirty="0" smtClean="0">
                <a:solidFill>
                  <a:schemeClr val="bg1"/>
                </a:solidFill>
              </a:rPr>
              <a:t>ШУМИ  (водна ерозија, деградација на водите, биолошка деградација,)</a:t>
            </a:r>
          </a:p>
          <a:p>
            <a:r>
              <a:rPr lang="mk-MK" b="1" dirty="0">
                <a:solidFill>
                  <a:schemeClr val="bg1"/>
                </a:solidFill>
              </a:rPr>
              <a:t> </a:t>
            </a:r>
            <a:r>
              <a:rPr lang="mk-MK" b="1" dirty="0" smtClean="0">
                <a:solidFill>
                  <a:schemeClr val="bg1"/>
                </a:solidFill>
              </a:rPr>
              <a:t> </a:t>
            </a:r>
            <a:r>
              <a:rPr lang="mk-MK" dirty="0" smtClean="0">
                <a:solidFill>
                  <a:schemeClr val="bg1"/>
                </a:solidFill>
              </a:rPr>
              <a:t>несоодветно управување, </a:t>
            </a:r>
            <a:r>
              <a:rPr lang="ru-RU" dirty="0">
                <a:solidFill>
                  <a:schemeClr val="bg1"/>
                </a:solidFill>
                <a:latin typeface="Calibri" panose="020F0502020204030204" pitchFamily="34" charset="0"/>
              </a:rPr>
              <a:t>Нарушување на циклусот на </a:t>
            </a:r>
            <a:r>
              <a:rPr lang="ru-RU" dirty="0" smtClean="0">
                <a:solidFill>
                  <a:schemeClr val="bg1"/>
                </a:solidFill>
                <a:latin typeface="Calibri" panose="020F0502020204030204" pitchFamily="34" charset="0"/>
              </a:rPr>
              <a:t>водата, ........</a:t>
            </a:r>
          </a:p>
          <a:p>
            <a:endParaRPr lang="ru-RU" dirty="0">
              <a:solidFill>
                <a:schemeClr val="bg1"/>
              </a:solidFill>
              <a:latin typeface="Calibri" panose="020F0502020204030204" pitchFamily="34" charset="0"/>
            </a:endParaRPr>
          </a:p>
          <a:p>
            <a:r>
              <a:rPr lang="ru-RU" b="1" dirty="0" smtClean="0">
                <a:solidFill>
                  <a:schemeClr val="bg1"/>
                </a:solidFill>
                <a:latin typeface="Calibri" panose="020F0502020204030204" pitchFamily="34" charset="0"/>
              </a:rPr>
              <a:t>Агро-шумарски земјишта </a:t>
            </a:r>
            <a:r>
              <a:rPr lang="ru-RU" dirty="0" smtClean="0">
                <a:solidFill>
                  <a:schemeClr val="bg1"/>
                </a:solidFill>
                <a:latin typeface="Calibri" panose="020F0502020204030204" pitchFamily="34" charset="0"/>
              </a:rPr>
              <a:t>( ова е доминнатно земјоделско земјиште  поделено на обработливо и пасишта, а малку спаќа во шумско змејиште)</a:t>
            </a:r>
          </a:p>
          <a:p>
            <a:endParaRPr lang="ru-RU" dirty="0">
              <a:solidFill>
                <a:schemeClr val="bg1"/>
              </a:solidFill>
              <a:latin typeface="Calibri" panose="020F0502020204030204" pitchFamily="34" charset="0"/>
            </a:endParaRPr>
          </a:p>
          <a:p>
            <a:r>
              <a:rPr lang="ru-RU" b="1" dirty="0" smtClean="0">
                <a:solidFill>
                  <a:schemeClr val="bg1"/>
                </a:solidFill>
                <a:latin typeface="Calibri" panose="020F0502020204030204" pitchFamily="34" charset="0"/>
              </a:rPr>
              <a:t>Вештачки земјишта   </a:t>
            </a:r>
            <a:r>
              <a:rPr lang="ru-RU" dirty="0" smtClean="0">
                <a:solidFill>
                  <a:schemeClr val="bg1"/>
                </a:solidFill>
                <a:latin typeface="Calibri" panose="020F0502020204030204" pitchFamily="34" charset="0"/>
              </a:rPr>
              <a:t>(</a:t>
            </a:r>
            <a:r>
              <a:rPr lang="ru-RU" b="1" dirty="0" smtClean="0">
                <a:solidFill>
                  <a:schemeClr val="bg1"/>
                </a:solidFill>
                <a:latin typeface="Calibri" panose="020F0502020204030204" pitchFamily="34" charset="0"/>
              </a:rPr>
              <a:t>водна ерозија, ветрова ерозија, хемиска деградација , физчка деградација, деградација на водите, биолошка дегрдација</a:t>
            </a:r>
            <a:r>
              <a:rPr lang="ru-RU" dirty="0" smtClean="0">
                <a:solidFill>
                  <a:schemeClr val="bg1"/>
                </a:solidFill>
                <a:latin typeface="Calibri" panose="020F0502020204030204" pitchFamily="34" charset="0"/>
              </a:rPr>
              <a:t>)</a:t>
            </a:r>
          </a:p>
          <a:p>
            <a:pPr marL="0" lvl="0" indent="0" algn="just">
              <a:lnSpc>
                <a:spcPct val="115000"/>
              </a:lnSpc>
              <a:spcAft>
                <a:spcPts val="0"/>
              </a:spcAft>
              <a:buNone/>
            </a:pPr>
            <a:r>
              <a:rPr lang="ru-RU" dirty="0" smtClean="0">
                <a:solidFill>
                  <a:schemeClr val="bg1"/>
                </a:solidFill>
                <a:latin typeface="Calibri" panose="020F0502020204030204" pitchFamily="34" charset="0"/>
              </a:rPr>
              <a:t> - несоодветно </a:t>
            </a:r>
            <a:r>
              <a:rPr lang="ru-RU" dirty="0">
                <a:solidFill>
                  <a:schemeClr val="bg1"/>
                </a:solidFill>
                <a:latin typeface="Calibri" panose="020F0502020204030204" pitchFamily="34" charset="0"/>
              </a:rPr>
              <a:t>управување со </a:t>
            </a:r>
            <a:r>
              <a:rPr lang="ru-RU" dirty="0" smtClean="0">
                <a:solidFill>
                  <a:schemeClr val="bg1"/>
                </a:solidFill>
                <a:latin typeface="Calibri" panose="020F0502020204030204" pitchFamily="34" charset="0"/>
              </a:rPr>
              <a:t>почвата, Обесшумување </a:t>
            </a:r>
            <a:r>
              <a:rPr lang="ru-RU" dirty="0">
                <a:solidFill>
                  <a:schemeClr val="bg1"/>
                </a:solidFill>
                <a:latin typeface="Calibri" panose="020F0502020204030204" pitchFamily="34" charset="0"/>
              </a:rPr>
              <a:t>и отстранување на природна </a:t>
            </a:r>
            <a:r>
              <a:rPr lang="ru-RU" dirty="0" smtClean="0">
                <a:solidFill>
                  <a:schemeClr val="bg1"/>
                </a:solidFill>
                <a:latin typeface="Calibri" panose="020F0502020204030204" pitchFamily="34" charset="0"/>
              </a:rPr>
              <a:t>вегетација, </a:t>
            </a:r>
            <a:r>
              <a:rPr lang="ru-RU" dirty="0">
                <a:solidFill>
                  <a:schemeClr val="bg1"/>
                </a:solidFill>
                <a:latin typeface="Calibri" panose="020F0502020204030204" pitchFamily="34" charset="0"/>
              </a:rPr>
              <a:t>  </a:t>
            </a:r>
            <a:r>
              <a:rPr lang="ru-RU" dirty="0" smtClean="0">
                <a:solidFill>
                  <a:schemeClr val="bg1"/>
                </a:solidFill>
                <a:latin typeface="Calibri" panose="020F0502020204030204" pitchFamily="34" charset="0"/>
              </a:rPr>
              <a:t>Индустриски </a:t>
            </a:r>
            <a:r>
              <a:rPr lang="ru-RU" dirty="0">
                <a:solidFill>
                  <a:schemeClr val="bg1"/>
                </a:solidFill>
                <a:latin typeface="Calibri" panose="020F0502020204030204" pitchFamily="34" charset="0"/>
              </a:rPr>
              <a:t>активности, отпад и </a:t>
            </a:r>
            <a:r>
              <a:rPr lang="ru-RU" dirty="0" smtClean="0">
                <a:solidFill>
                  <a:schemeClr val="bg1"/>
                </a:solidFill>
                <a:latin typeface="Calibri" panose="020F0502020204030204" pitchFamily="34" charset="0"/>
              </a:rPr>
              <a:t>рударство, Урбанизација </a:t>
            </a:r>
            <a:r>
              <a:rPr lang="ru-RU" dirty="0">
                <a:solidFill>
                  <a:schemeClr val="bg1"/>
                </a:solidFill>
                <a:latin typeface="Calibri" panose="020F0502020204030204" pitchFamily="34" charset="0"/>
              </a:rPr>
              <a:t>и развој на </a:t>
            </a:r>
            <a:r>
              <a:rPr lang="ru-RU" dirty="0" smtClean="0">
                <a:solidFill>
                  <a:schemeClr val="bg1"/>
                </a:solidFill>
                <a:latin typeface="Calibri" panose="020F0502020204030204" pitchFamily="34" charset="0"/>
              </a:rPr>
              <a:t>инфраструктурата, Поплавување, Ослободување </a:t>
            </a:r>
            <a:r>
              <a:rPr lang="ru-RU" dirty="0">
                <a:solidFill>
                  <a:schemeClr val="bg1"/>
                </a:solidFill>
                <a:latin typeface="Calibri" panose="020F0502020204030204" pitchFamily="34" charset="0"/>
              </a:rPr>
              <a:t>на загадувачите во </a:t>
            </a:r>
            <a:r>
              <a:rPr lang="ru-RU" dirty="0" smtClean="0">
                <a:solidFill>
                  <a:schemeClr val="bg1"/>
                </a:solidFill>
                <a:latin typeface="Calibri" panose="020F0502020204030204" pitchFamily="34" charset="0"/>
              </a:rPr>
              <a:t>воздухот, Нарушување </a:t>
            </a:r>
            <a:r>
              <a:rPr lang="ru-RU" dirty="0">
                <a:solidFill>
                  <a:schemeClr val="bg1"/>
                </a:solidFill>
                <a:latin typeface="Calibri" panose="020F0502020204030204" pitchFamily="34" charset="0"/>
              </a:rPr>
              <a:t>на циклусот на водата</a:t>
            </a:r>
          </a:p>
          <a:p>
            <a:endParaRPr lang="mk-MK" b="1" dirty="0">
              <a:solidFill>
                <a:schemeClr val="bg1"/>
              </a:solidFill>
            </a:endParaRPr>
          </a:p>
        </p:txBody>
      </p:sp>
    </p:spTree>
    <p:extLst>
      <p:ext uri="{BB962C8B-B14F-4D97-AF65-F5344CB8AC3E}">
        <p14:creationId xmlns:p14="http://schemas.microsoft.com/office/powerpoint/2010/main" val="12331123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mk-MK" b="1" dirty="0" smtClean="0">
                <a:solidFill>
                  <a:srgbClr val="FF0000"/>
                </a:solidFill>
              </a:rPr>
              <a:t>ИЗБОР НА  </a:t>
            </a:r>
            <a:r>
              <a:rPr lang="en-US" b="1" dirty="0" smtClean="0">
                <a:solidFill>
                  <a:srgbClr val="FF0000"/>
                </a:solidFill>
              </a:rPr>
              <a:t>“HOT-SPOTS”</a:t>
            </a:r>
            <a:endParaRPr lang="mk-MK" b="1" dirty="0">
              <a:solidFill>
                <a:srgbClr val="FF0000"/>
              </a:solidFill>
            </a:endParaRPr>
          </a:p>
        </p:txBody>
      </p:sp>
      <p:sp>
        <p:nvSpPr>
          <p:cNvPr id="3" name="Content Placeholder 2"/>
          <p:cNvSpPr>
            <a:spLocks noGrp="1"/>
          </p:cNvSpPr>
          <p:nvPr>
            <p:ph idx="1"/>
          </p:nvPr>
        </p:nvSpPr>
        <p:spPr>
          <a:xfrm>
            <a:off x="2905818" y="5966617"/>
            <a:ext cx="7621494" cy="2468765"/>
          </a:xfrm>
        </p:spPr>
        <p:txBody>
          <a:bodyPr>
            <a:normAutofit/>
          </a:bodyPr>
          <a:lstStyle/>
          <a:p>
            <a:pPr marL="0" indent="0">
              <a:buNone/>
            </a:pPr>
            <a:r>
              <a:rPr lang="mk-MK" sz="3200" b="1" dirty="0" smtClean="0">
                <a:solidFill>
                  <a:srgbClr val="FF0000"/>
                </a:solidFill>
              </a:rPr>
              <a:t>Примери од други држави</a:t>
            </a:r>
            <a:endParaRPr lang="mk-MK" sz="3200" b="1" dirty="0">
              <a:solidFill>
                <a:srgbClr val="FF0000"/>
              </a:solidFill>
            </a:endParaRPr>
          </a:p>
        </p:txBody>
      </p:sp>
      <p:pic>
        <p:nvPicPr>
          <p:cNvPr id="1028" name="Picture 4" descr="Image result for hot-spo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2414" y="1577236"/>
            <a:ext cx="4536255" cy="4536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8066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513" y="489563"/>
            <a:ext cx="9905998" cy="437550"/>
          </a:xfrm>
        </p:spPr>
        <p:txBody>
          <a:bodyPr>
            <a:normAutofit fontScale="90000"/>
          </a:bodyPr>
          <a:lstStyle/>
          <a:p>
            <a:r>
              <a:rPr lang="en-US" b="1" dirty="0" smtClean="0">
                <a:solidFill>
                  <a:schemeClr val="bg1"/>
                </a:solidFill>
              </a:rPr>
              <a:t>ERMENIJA</a:t>
            </a:r>
            <a:endParaRPr lang="mk-MK" b="1" dirty="0">
              <a:solidFill>
                <a:schemeClr val="bg1"/>
              </a:solidFill>
            </a:endParaRPr>
          </a:p>
        </p:txBody>
      </p:sp>
      <p:pic>
        <p:nvPicPr>
          <p:cNvPr id="3" name="Picture 2"/>
          <p:cNvPicPr>
            <a:picLocks noChangeAspect="1"/>
          </p:cNvPicPr>
          <p:nvPr/>
        </p:nvPicPr>
        <p:blipFill>
          <a:blip r:embed="rId2"/>
          <a:stretch>
            <a:fillRect/>
          </a:stretch>
        </p:blipFill>
        <p:spPr>
          <a:xfrm>
            <a:off x="-180304" y="1416676"/>
            <a:ext cx="4979578" cy="5016321"/>
          </a:xfrm>
          <a:prstGeom prst="rect">
            <a:avLst/>
          </a:prstGeom>
        </p:spPr>
      </p:pic>
      <p:sp>
        <p:nvSpPr>
          <p:cNvPr id="4" name="Rectangle 3"/>
          <p:cNvSpPr/>
          <p:nvPr/>
        </p:nvSpPr>
        <p:spPr>
          <a:xfrm>
            <a:off x="4649273" y="0"/>
            <a:ext cx="7542727" cy="6555641"/>
          </a:xfrm>
          <a:prstGeom prst="rect">
            <a:avLst/>
          </a:prstGeom>
          <a:solidFill>
            <a:schemeClr val="accent1">
              <a:lumMod val="60000"/>
              <a:lumOff val="40000"/>
            </a:schemeClr>
          </a:solidFill>
        </p:spPr>
        <p:txBody>
          <a:bodyPr wrap="square">
            <a:spAutoFit/>
          </a:bodyPr>
          <a:lstStyle/>
          <a:p>
            <a:r>
              <a:rPr lang="en-US" sz="2000" b="1" dirty="0">
                <a:solidFill>
                  <a:srgbClr val="000000"/>
                </a:solidFill>
                <a:latin typeface="Times New Roman" panose="02020603050405020304" pitchFamily="18" charset="0"/>
              </a:rPr>
              <a:t>Two hotspots </a:t>
            </a:r>
            <a:r>
              <a:rPr lang="en-US" sz="2000" dirty="0">
                <a:solidFill>
                  <a:srgbClr val="000000"/>
                </a:solidFill>
                <a:latin typeface="Times New Roman" panose="02020603050405020304" pitchFamily="18" charset="0"/>
              </a:rPr>
              <a:t>were selected in Armavir and Ararat regions of Armenia, both in Ararat valley, and both have more or less similar problems with land degradation and desertification. The main problems are lack of water for irrigation, decrease of land productivity, secondary salinization of soil as result of abundant using artesian waters for irrigation. </a:t>
            </a:r>
          </a:p>
          <a:p>
            <a:r>
              <a:rPr lang="en-US" sz="2000" dirty="0">
                <a:solidFill>
                  <a:srgbClr val="000000"/>
                </a:solidFill>
                <a:latin typeface="Times New Roman" panose="02020603050405020304" pitchFamily="18" charset="0"/>
              </a:rPr>
              <a:t>Special projects are developing to solve these problems in the pilot regions. </a:t>
            </a:r>
          </a:p>
          <a:p>
            <a:r>
              <a:rPr lang="en-US" sz="2000" dirty="0">
                <a:solidFill>
                  <a:srgbClr val="000000"/>
                </a:solidFill>
                <a:latin typeface="Times New Roman" panose="02020603050405020304" pitchFamily="18" charset="0"/>
              </a:rPr>
              <a:t>1. Addressing the lack of water for irrigation by introduction of drip irrigation in perennial plantations (orchards and vineyards) in the area of 2500 ha in two pilot regions. </a:t>
            </a:r>
          </a:p>
          <a:p>
            <a:r>
              <a:rPr lang="en-US" sz="2000" dirty="0">
                <a:solidFill>
                  <a:srgbClr val="000000"/>
                </a:solidFill>
                <a:latin typeface="Times New Roman" panose="02020603050405020304" pitchFamily="18" charset="0"/>
              </a:rPr>
              <a:t>2. </a:t>
            </a:r>
            <a:r>
              <a:rPr lang="en-US" sz="2000" dirty="0" smtClean="0">
                <a:solidFill>
                  <a:srgbClr val="000000"/>
                </a:solidFill>
                <a:latin typeface="Times New Roman" panose="02020603050405020304" pitchFamily="18" charset="0"/>
              </a:rPr>
              <a:t>Repair </a:t>
            </a:r>
            <a:r>
              <a:rPr lang="en-US" sz="2000" dirty="0">
                <a:solidFill>
                  <a:srgbClr val="000000"/>
                </a:solidFill>
                <a:latin typeface="Times New Roman" panose="02020603050405020304" pitchFamily="18" charset="0"/>
              </a:rPr>
              <a:t>and rehabilitation of irrigation network with modern pumping </a:t>
            </a:r>
            <a:r>
              <a:rPr lang="en-US" sz="2000" dirty="0" smtClean="0">
                <a:solidFill>
                  <a:srgbClr val="000000"/>
                </a:solidFill>
                <a:latin typeface="Times New Roman" panose="02020603050405020304" pitchFamily="18" charset="0"/>
              </a:rPr>
              <a:t>systems (800 ha) </a:t>
            </a:r>
          </a:p>
          <a:p>
            <a:r>
              <a:rPr lang="en-US" sz="2000" dirty="0" smtClean="0">
                <a:solidFill>
                  <a:srgbClr val="000000"/>
                </a:solidFill>
                <a:latin typeface="Times New Roman" panose="02020603050405020304" pitchFamily="18" charset="0"/>
              </a:rPr>
              <a:t>3</a:t>
            </a:r>
            <a:r>
              <a:rPr lang="en-US" sz="2000" dirty="0">
                <a:solidFill>
                  <a:srgbClr val="000000"/>
                </a:solidFill>
                <a:latin typeface="Times New Roman" panose="02020603050405020304" pitchFamily="18" charset="0"/>
              </a:rPr>
              <a:t>. Addressing the decline in soil fertility under annual crop through extensive use of organic nutrients (manure, compost, manure processed by red Californian worm). The area is 7000 ha. The project involves the purchase and delivery of organic fertilizers from other regions of Armenia, where is a well-developed animal husbandry, and manure accumulates in large quantities. </a:t>
            </a:r>
            <a:endParaRPr lang="en-US" sz="2000" dirty="0" smtClean="0">
              <a:solidFill>
                <a:srgbClr val="000000"/>
              </a:solidFill>
              <a:latin typeface="Times New Roman" panose="02020603050405020304" pitchFamily="18" charset="0"/>
            </a:endParaRPr>
          </a:p>
          <a:p>
            <a:r>
              <a:rPr lang="en-US" sz="2000" dirty="0" smtClean="0">
                <a:solidFill>
                  <a:srgbClr val="000000"/>
                </a:solidFill>
                <a:latin typeface="Times New Roman" panose="02020603050405020304" pitchFamily="18" charset="0"/>
              </a:rPr>
              <a:t>4</a:t>
            </a:r>
            <a:r>
              <a:rPr lang="en-US" sz="2000" dirty="0">
                <a:solidFill>
                  <a:srgbClr val="000000"/>
                </a:solidFill>
                <a:latin typeface="Times New Roman" panose="02020603050405020304" pitchFamily="18" charset="0"/>
              </a:rPr>
              <a:t>. Reducing the risk of secondary salinization by limiting from the use of artesian water for irrigation and repairing drainage system. </a:t>
            </a:r>
          </a:p>
        </p:txBody>
      </p:sp>
    </p:spTree>
    <p:extLst>
      <p:ext uri="{BB962C8B-B14F-4D97-AF65-F5344CB8AC3E}">
        <p14:creationId xmlns:p14="http://schemas.microsoft.com/office/powerpoint/2010/main" val="15815364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0305" y="0"/>
            <a:ext cx="11835684" cy="517065"/>
          </a:xfrm>
          <a:prstGeom prst="rect">
            <a:avLst/>
          </a:prstGeom>
          <a:solidFill>
            <a:schemeClr val="accent1">
              <a:lumMod val="20000"/>
              <a:lumOff val="80000"/>
            </a:schemeClr>
          </a:solidFill>
        </p:spPr>
        <p:txBody>
          <a:bodyPr wrap="square">
            <a:spAutoFit/>
          </a:bodyPr>
          <a:lstStyle/>
          <a:p>
            <a:pPr algn="just">
              <a:lnSpc>
                <a:spcPct val="115000"/>
              </a:lnSpc>
              <a:spcAft>
                <a:spcPts val="1000"/>
              </a:spcAft>
            </a:pPr>
            <a:r>
              <a:rPr lang="en-GB" sz="2400" b="1" dirty="0">
                <a:solidFill>
                  <a:schemeClr val="accent2">
                    <a:lumMod val="50000"/>
                  </a:schemeClr>
                </a:solidFill>
                <a:latin typeface="HelveticaNeue-Light"/>
                <a:ea typeface="Calibri" panose="020F0502020204030204" pitchFamily="34" charset="0"/>
                <a:cs typeface="HelveticaNeue-Light"/>
              </a:rPr>
              <a:t>Table 1. Ten steps towards voluntary land degradation neutrality targets</a:t>
            </a:r>
            <a:endParaRPr lang="mk-MK" sz="2400" b="1" dirty="0">
              <a:solidFill>
                <a:schemeClr val="accent2">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399401404"/>
              </p:ext>
            </p:extLst>
          </p:nvPr>
        </p:nvGraphicFramePr>
        <p:xfrm>
          <a:off x="437882" y="512428"/>
          <a:ext cx="11320530" cy="6597662"/>
        </p:xfrm>
        <a:graphic>
          <a:graphicData uri="http://schemas.openxmlformats.org/drawingml/2006/table">
            <a:tbl>
              <a:tblPr firstRow="1" firstCol="1" bandRow="1">
                <a:tableStyleId>{5C22544A-7EE6-4342-B048-85BDC9FD1C3A}</a:tableStyleId>
              </a:tblPr>
              <a:tblGrid>
                <a:gridCol w="11320530"/>
              </a:tblGrid>
              <a:tr h="540098">
                <a:tc>
                  <a:txBody>
                    <a:bodyPr/>
                    <a:lstStyle/>
                    <a:p>
                      <a:pPr algn="ctr">
                        <a:lnSpc>
                          <a:spcPct val="115000"/>
                        </a:lnSpc>
                        <a:spcAft>
                          <a:spcPts val="0"/>
                        </a:spcAft>
                      </a:pPr>
                      <a:r>
                        <a:rPr lang="en-GB" sz="2400" dirty="0">
                          <a:solidFill>
                            <a:srgbClr val="FFFF00"/>
                          </a:solidFill>
                          <a:effectLst/>
                        </a:rPr>
                        <a:t>Coordination</a:t>
                      </a:r>
                      <a:endParaRPr lang="mk-MK" sz="24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1">
                        <a:lumMod val="50000"/>
                      </a:schemeClr>
                    </a:solidFill>
                  </a:tcPr>
                </a:tc>
              </a:tr>
              <a:tr h="363589">
                <a:tc>
                  <a:txBody>
                    <a:bodyPr/>
                    <a:lstStyle/>
                    <a:p>
                      <a:pPr>
                        <a:lnSpc>
                          <a:spcPct val="115000"/>
                        </a:lnSpc>
                        <a:spcAft>
                          <a:spcPts val="0"/>
                        </a:spcAft>
                      </a:pPr>
                      <a:r>
                        <a:rPr lang="en-GB" sz="2400" b="0" dirty="0">
                          <a:effectLst/>
                        </a:rPr>
                        <a:t>Step 1: Government leadership and stakeholder engagement</a:t>
                      </a:r>
                      <a:endParaRPr lang="mk-MK"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1">
                        <a:lumMod val="50000"/>
                      </a:schemeClr>
                    </a:solidFill>
                  </a:tcPr>
                </a:tc>
              </a:tr>
              <a:tr h="462831">
                <a:tc>
                  <a:txBody>
                    <a:bodyPr/>
                    <a:lstStyle/>
                    <a:p>
                      <a:pPr algn="ctr">
                        <a:lnSpc>
                          <a:spcPct val="115000"/>
                        </a:lnSpc>
                        <a:spcBef>
                          <a:spcPts val="600"/>
                        </a:spcBef>
                        <a:spcAft>
                          <a:spcPts val="0"/>
                        </a:spcAft>
                      </a:pPr>
                      <a:r>
                        <a:rPr lang="en-GB" sz="2400" dirty="0">
                          <a:solidFill>
                            <a:schemeClr val="bg1"/>
                          </a:solidFill>
                          <a:effectLst/>
                        </a:rPr>
                        <a:t>Assessment</a:t>
                      </a:r>
                      <a:endParaRPr lang="mk-MK"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4">
                        <a:lumMod val="40000"/>
                        <a:lumOff val="60000"/>
                      </a:schemeClr>
                    </a:solidFill>
                  </a:tcPr>
                </a:tc>
              </a:tr>
              <a:tr h="363589">
                <a:tc>
                  <a:txBody>
                    <a:bodyPr/>
                    <a:lstStyle/>
                    <a:p>
                      <a:pPr>
                        <a:lnSpc>
                          <a:spcPct val="115000"/>
                        </a:lnSpc>
                        <a:spcAft>
                          <a:spcPts val="0"/>
                        </a:spcAft>
                      </a:pPr>
                      <a:r>
                        <a:rPr lang="en-GB" sz="2400" b="0" dirty="0">
                          <a:solidFill>
                            <a:schemeClr val="bg1"/>
                          </a:solidFill>
                          <a:effectLst/>
                        </a:rPr>
                        <a:t>Step 2: Setting LDN baselines</a:t>
                      </a:r>
                      <a:endParaRPr lang="mk-MK" sz="24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4">
                        <a:lumMod val="40000"/>
                        <a:lumOff val="60000"/>
                      </a:schemeClr>
                    </a:solidFill>
                  </a:tcPr>
                </a:tc>
              </a:tr>
              <a:tr h="363589">
                <a:tc>
                  <a:txBody>
                    <a:bodyPr/>
                    <a:lstStyle/>
                    <a:p>
                      <a:pPr>
                        <a:lnSpc>
                          <a:spcPct val="115000"/>
                        </a:lnSpc>
                        <a:spcAft>
                          <a:spcPts val="0"/>
                        </a:spcAft>
                      </a:pPr>
                      <a:r>
                        <a:rPr lang="en-GB" sz="2400" b="0" dirty="0">
                          <a:solidFill>
                            <a:schemeClr val="bg1"/>
                          </a:solidFill>
                          <a:effectLst/>
                        </a:rPr>
                        <a:t>Step 3: Assessing land degradation trends</a:t>
                      </a:r>
                      <a:endParaRPr lang="mk-MK" sz="24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4">
                        <a:lumMod val="40000"/>
                        <a:lumOff val="60000"/>
                      </a:schemeClr>
                    </a:solidFill>
                  </a:tcPr>
                </a:tc>
              </a:tr>
              <a:tr h="363589">
                <a:tc>
                  <a:txBody>
                    <a:bodyPr/>
                    <a:lstStyle/>
                    <a:p>
                      <a:pPr>
                        <a:lnSpc>
                          <a:spcPct val="115000"/>
                        </a:lnSpc>
                        <a:spcAft>
                          <a:spcPts val="0"/>
                        </a:spcAft>
                      </a:pPr>
                      <a:r>
                        <a:rPr lang="en-GB" sz="2400" b="0" dirty="0">
                          <a:solidFill>
                            <a:srgbClr val="FF0000"/>
                          </a:solidFill>
                          <a:effectLst/>
                        </a:rPr>
                        <a:t>Step 4: Identifying drivers of land degradation</a:t>
                      </a:r>
                      <a:endParaRPr lang="mk-MK" sz="2400" b="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4">
                        <a:lumMod val="40000"/>
                        <a:lumOff val="60000"/>
                      </a:schemeClr>
                    </a:solidFill>
                  </a:tcPr>
                </a:tc>
              </a:tr>
              <a:tr h="462831">
                <a:tc>
                  <a:txBody>
                    <a:bodyPr/>
                    <a:lstStyle/>
                    <a:p>
                      <a:pPr algn="ctr">
                        <a:lnSpc>
                          <a:spcPct val="115000"/>
                        </a:lnSpc>
                        <a:spcBef>
                          <a:spcPts val="600"/>
                        </a:spcBef>
                        <a:spcAft>
                          <a:spcPts val="0"/>
                        </a:spcAft>
                      </a:pPr>
                      <a:r>
                        <a:rPr lang="en-GB" sz="2400" dirty="0">
                          <a:solidFill>
                            <a:schemeClr val="bg1"/>
                          </a:solidFill>
                          <a:effectLst/>
                        </a:rPr>
                        <a:t>Planning</a:t>
                      </a:r>
                      <a:endParaRPr lang="mk-MK"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60000"/>
                        <a:lumOff val="40000"/>
                      </a:schemeClr>
                    </a:solidFill>
                  </a:tcPr>
                </a:tc>
              </a:tr>
              <a:tr h="363589">
                <a:tc>
                  <a:txBody>
                    <a:bodyPr/>
                    <a:lstStyle/>
                    <a:p>
                      <a:pPr algn="just">
                        <a:lnSpc>
                          <a:spcPct val="115000"/>
                        </a:lnSpc>
                        <a:spcAft>
                          <a:spcPts val="0"/>
                        </a:spcAft>
                      </a:pPr>
                      <a:r>
                        <a:rPr lang="en-GB" sz="2400" b="0" dirty="0">
                          <a:solidFill>
                            <a:schemeClr val="bg1"/>
                          </a:solidFill>
                          <a:effectLst/>
                        </a:rPr>
                        <a:t>Step 5: Defining national voluntary LDN targets</a:t>
                      </a:r>
                      <a:endParaRPr lang="mk-MK" sz="24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60000"/>
                        <a:lumOff val="40000"/>
                      </a:schemeClr>
                    </a:solidFill>
                  </a:tcPr>
                </a:tc>
              </a:tr>
              <a:tr h="363589">
                <a:tc>
                  <a:txBody>
                    <a:bodyPr/>
                    <a:lstStyle/>
                    <a:p>
                      <a:pPr algn="just">
                        <a:lnSpc>
                          <a:spcPct val="115000"/>
                        </a:lnSpc>
                        <a:spcAft>
                          <a:spcPts val="0"/>
                        </a:spcAft>
                      </a:pPr>
                      <a:r>
                        <a:rPr lang="en-GB" sz="2400" b="0" dirty="0">
                          <a:solidFill>
                            <a:schemeClr val="bg1"/>
                          </a:solidFill>
                          <a:effectLst/>
                        </a:rPr>
                        <a:t>Step 6: Mainstreaming LDN in land use planning</a:t>
                      </a:r>
                      <a:endParaRPr lang="mk-MK" sz="24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60000"/>
                        <a:lumOff val="40000"/>
                      </a:schemeClr>
                    </a:solidFill>
                  </a:tcPr>
                </a:tc>
              </a:tr>
              <a:tr h="363589">
                <a:tc>
                  <a:txBody>
                    <a:bodyPr/>
                    <a:lstStyle/>
                    <a:p>
                      <a:pPr algn="just">
                        <a:lnSpc>
                          <a:spcPct val="115000"/>
                        </a:lnSpc>
                        <a:spcAft>
                          <a:spcPts val="0"/>
                        </a:spcAft>
                      </a:pPr>
                      <a:r>
                        <a:rPr lang="en-GB" sz="2400" b="0" dirty="0">
                          <a:solidFill>
                            <a:schemeClr val="bg1"/>
                          </a:solidFill>
                          <a:effectLst/>
                        </a:rPr>
                        <a:t>Step 7: Identifying measures to achieve LDN targets</a:t>
                      </a:r>
                      <a:endParaRPr lang="mk-MK" sz="24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5">
                        <a:lumMod val="60000"/>
                        <a:lumOff val="40000"/>
                      </a:schemeClr>
                    </a:solidFill>
                  </a:tcPr>
                </a:tc>
              </a:tr>
              <a:tr h="462831">
                <a:tc>
                  <a:txBody>
                    <a:bodyPr/>
                    <a:lstStyle/>
                    <a:p>
                      <a:pPr algn="ctr">
                        <a:lnSpc>
                          <a:spcPct val="115000"/>
                        </a:lnSpc>
                        <a:spcBef>
                          <a:spcPts val="600"/>
                        </a:spcBef>
                        <a:spcAft>
                          <a:spcPts val="0"/>
                        </a:spcAft>
                      </a:pPr>
                      <a:r>
                        <a:rPr lang="en-GB" sz="2400" dirty="0">
                          <a:solidFill>
                            <a:srgbClr val="FFFF00"/>
                          </a:solidFill>
                          <a:effectLst/>
                        </a:rPr>
                        <a:t>Action</a:t>
                      </a:r>
                      <a:endParaRPr lang="mk-MK" sz="24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50000"/>
                      </a:schemeClr>
                    </a:solidFill>
                  </a:tcPr>
                </a:tc>
              </a:tr>
              <a:tr h="363589">
                <a:tc>
                  <a:txBody>
                    <a:bodyPr/>
                    <a:lstStyle/>
                    <a:p>
                      <a:pPr>
                        <a:lnSpc>
                          <a:spcPct val="115000"/>
                        </a:lnSpc>
                        <a:spcAft>
                          <a:spcPts val="0"/>
                        </a:spcAft>
                      </a:pPr>
                      <a:r>
                        <a:rPr lang="en-GB" sz="2400" b="0" dirty="0">
                          <a:effectLst/>
                        </a:rPr>
                        <a:t>Step 8: Facilitation of action towards LDN</a:t>
                      </a:r>
                      <a:endParaRPr lang="mk-MK"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50000"/>
                      </a:schemeClr>
                    </a:solidFill>
                  </a:tcPr>
                </a:tc>
              </a:tr>
              <a:tr h="462831">
                <a:tc>
                  <a:txBody>
                    <a:bodyPr/>
                    <a:lstStyle/>
                    <a:p>
                      <a:pPr algn="ctr">
                        <a:lnSpc>
                          <a:spcPct val="115000"/>
                        </a:lnSpc>
                        <a:spcBef>
                          <a:spcPts val="600"/>
                        </a:spcBef>
                        <a:spcAft>
                          <a:spcPts val="0"/>
                        </a:spcAft>
                      </a:pPr>
                      <a:r>
                        <a:rPr lang="en-GB" sz="2400" dirty="0">
                          <a:solidFill>
                            <a:srgbClr val="FFFF00"/>
                          </a:solidFill>
                          <a:effectLst/>
                        </a:rPr>
                        <a:t>Monitoring &amp; Reporting</a:t>
                      </a:r>
                      <a:endParaRPr lang="mk-MK" sz="2400" dirty="0">
                        <a:solidFill>
                          <a:srgbClr val="FFFF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50000"/>
                      </a:schemeClr>
                    </a:solidFill>
                  </a:tcPr>
                </a:tc>
              </a:tr>
              <a:tr h="363589">
                <a:tc>
                  <a:txBody>
                    <a:bodyPr/>
                    <a:lstStyle/>
                    <a:p>
                      <a:pPr algn="just">
                        <a:lnSpc>
                          <a:spcPct val="115000"/>
                        </a:lnSpc>
                        <a:spcAft>
                          <a:spcPts val="0"/>
                        </a:spcAft>
                      </a:pPr>
                      <a:r>
                        <a:rPr lang="en-GB" sz="2400" b="0" dirty="0">
                          <a:effectLst/>
                        </a:rPr>
                        <a:t>Step 9: Monitoring progress towards LDN</a:t>
                      </a:r>
                      <a:endParaRPr lang="mk-MK"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50000"/>
                      </a:schemeClr>
                    </a:solidFill>
                  </a:tcPr>
                </a:tc>
              </a:tr>
              <a:tr h="363589">
                <a:tc>
                  <a:txBody>
                    <a:bodyPr/>
                    <a:lstStyle/>
                    <a:p>
                      <a:pPr>
                        <a:lnSpc>
                          <a:spcPct val="115000"/>
                        </a:lnSpc>
                        <a:spcAft>
                          <a:spcPts val="0"/>
                        </a:spcAft>
                      </a:pPr>
                      <a:r>
                        <a:rPr lang="en-GB" sz="2400" b="0" dirty="0">
                          <a:effectLst/>
                        </a:rPr>
                        <a:t>Step 10: Reporting on LDN</a:t>
                      </a:r>
                      <a:endParaRPr lang="mk-MK"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50000"/>
                      </a:schemeClr>
                    </a:solidFill>
                  </a:tcPr>
                </a:tc>
              </a:tr>
            </a:tbl>
          </a:graphicData>
        </a:graphic>
      </p:graphicFrame>
    </p:spTree>
    <p:extLst>
      <p:ext uri="{BB962C8B-B14F-4D97-AF65-F5344CB8AC3E}">
        <p14:creationId xmlns:p14="http://schemas.microsoft.com/office/powerpoint/2010/main" val="29738826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BELORUSIJA</a:t>
            </a:r>
            <a:endParaRPr lang="mk-MK" b="1" dirty="0">
              <a:solidFill>
                <a:schemeClr val="bg1"/>
              </a:solidFill>
            </a:endParaRPr>
          </a:p>
        </p:txBody>
      </p:sp>
      <p:pic>
        <p:nvPicPr>
          <p:cNvPr id="3" name="Picture 2"/>
          <p:cNvPicPr>
            <a:picLocks noChangeAspect="1"/>
          </p:cNvPicPr>
          <p:nvPr/>
        </p:nvPicPr>
        <p:blipFill>
          <a:blip r:embed="rId2"/>
          <a:stretch>
            <a:fillRect/>
          </a:stretch>
        </p:blipFill>
        <p:spPr>
          <a:xfrm>
            <a:off x="380687" y="1814850"/>
            <a:ext cx="11427450" cy="4772694"/>
          </a:xfrm>
          <a:prstGeom prst="rect">
            <a:avLst/>
          </a:prstGeom>
        </p:spPr>
      </p:pic>
    </p:spTree>
    <p:extLst>
      <p:ext uri="{BB962C8B-B14F-4D97-AF65-F5344CB8AC3E}">
        <p14:creationId xmlns:p14="http://schemas.microsoft.com/office/powerpoint/2010/main" val="15066237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618" y="-22944"/>
            <a:ext cx="9905998" cy="772400"/>
          </a:xfrm>
        </p:spPr>
        <p:txBody>
          <a:bodyPr/>
          <a:lstStyle/>
          <a:p>
            <a:r>
              <a:rPr lang="en-US" b="1" dirty="0" smtClean="0">
                <a:solidFill>
                  <a:schemeClr val="bg1"/>
                </a:solidFill>
              </a:rPr>
              <a:t>ITALIJA</a:t>
            </a:r>
            <a:endParaRPr lang="mk-MK" b="1" dirty="0">
              <a:solidFill>
                <a:schemeClr val="bg1"/>
              </a:solidFill>
            </a:endParaRPr>
          </a:p>
        </p:txBody>
      </p:sp>
      <p:pic>
        <p:nvPicPr>
          <p:cNvPr id="3" name="Picture 2"/>
          <p:cNvPicPr>
            <a:picLocks noChangeAspect="1"/>
          </p:cNvPicPr>
          <p:nvPr/>
        </p:nvPicPr>
        <p:blipFill>
          <a:blip r:embed="rId2"/>
          <a:stretch>
            <a:fillRect/>
          </a:stretch>
        </p:blipFill>
        <p:spPr>
          <a:xfrm>
            <a:off x="0" y="1648496"/>
            <a:ext cx="6767761" cy="5003442"/>
          </a:xfrm>
          <a:prstGeom prst="rect">
            <a:avLst/>
          </a:prstGeom>
        </p:spPr>
      </p:pic>
      <p:sp>
        <p:nvSpPr>
          <p:cNvPr id="4" name="Rectangle 3"/>
          <p:cNvSpPr/>
          <p:nvPr/>
        </p:nvSpPr>
        <p:spPr>
          <a:xfrm>
            <a:off x="6096000" y="528033"/>
            <a:ext cx="6096000" cy="5909310"/>
          </a:xfrm>
          <a:prstGeom prst="rect">
            <a:avLst/>
          </a:prstGeom>
          <a:solidFill>
            <a:schemeClr val="accent1">
              <a:lumMod val="60000"/>
              <a:lumOff val="40000"/>
            </a:schemeClr>
          </a:solidFill>
        </p:spPr>
        <p:txBody>
          <a:bodyPr>
            <a:spAutoFit/>
          </a:bodyPr>
          <a:lstStyle/>
          <a:p>
            <a:r>
              <a:rPr lang="en-US" dirty="0">
                <a:solidFill>
                  <a:srgbClr val="000000"/>
                </a:solidFill>
                <a:latin typeface="Arial" panose="020B0604020202020204" pitchFamily="34" charset="0"/>
              </a:rPr>
              <a:t>Although the areas of decreasing land productivity are mainly located in the norther and central regions ( Map 2) the identification of hot spots and relative Pilot Areas is made considering in the all Italian territory. </a:t>
            </a:r>
          </a:p>
          <a:p>
            <a:endParaRPr lang="en-US" dirty="0" smtClean="0">
              <a:solidFill>
                <a:srgbClr val="000000"/>
              </a:solidFill>
              <a:latin typeface="Arial" panose="020B0604020202020204" pitchFamily="34" charset="0"/>
            </a:endParaRPr>
          </a:p>
          <a:p>
            <a:endParaRPr lang="en-US" dirty="0">
              <a:solidFill>
                <a:srgbClr val="000000"/>
              </a:solidFill>
              <a:latin typeface="Arial" panose="020B0604020202020204" pitchFamily="34" charset="0"/>
            </a:endParaRPr>
          </a:p>
          <a:p>
            <a:r>
              <a:rPr lang="en-US" dirty="0" smtClean="0">
                <a:solidFill>
                  <a:srgbClr val="000000"/>
                </a:solidFill>
                <a:latin typeface="Arial" panose="020B0604020202020204" pitchFamily="34" charset="0"/>
              </a:rPr>
              <a:t>Selection </a:t>
            </a:r>
            <a:r>
              <a:rPr lang="en-US" dirty="0">
                <a:solidFill>
                  <a:srgbClr val="000000"/>
                </a:solidFill>
                <a:latin typeface="Arial" panose="020B0604020202020204" pitchFamily="34" charset="0"/>
              </a:rPr>
              <a:t>of pilot areas is based on available data on Land Productivity (LP) status and trends. LP status is inferred by the values of 2000-2013 Average Land Productivity below the threshold of 25 percentile of the cumulated distribution. </a:t>
            </a:r>
            <a:endParaRPr lang="en-US" dirty="0" smtClean="0">
              <a:solidFill>
                <a:srgbClr val="000000"/>
              </a:solidFill>
              <a:latin typeface="Arial" panose="020B0604020202020204" pitchFamily="34" charset="0"/>
            </a:endParaRPr>
          </a:p>
          <a:p>
            <a:endParaRPr lang="en-US" dirty="0">
              <a:solidFill>
                <a:srgbClr val="000000"/>
              </a:solidFill>
              <a:latin typeface="Arial" panose="020B0604020202020204" pitchFamily="34" charset="0"/>
            </a:endParaRPr>
          </a:p>
          <a:p>
            <a:r>
              <a:rPr lang="en-US" dirty="0" smtClean="0">
                <a:solidFill>
                  <a:srgbClr val="000000"/>
                </a:solidFill>
                <a:latin typeface="Arial" panose="020B0604020202020204" pitchFamily="34" charset="0"/>
              </a:rPr>
              <a:t>The </a:t>
            </a:r>
            <a:r>
              <a:rPr lang="en-US" dirty="0">
                <a:solidFill>
                  <a:srgbClr val="000000"/>
                </a:solidFill>
                <a:latin typeface="Arial" panose="020B0604020202020204" pitchFamily="34" charset="0"/>
              </a:rPr>
              <a:t>Puglia and Sicilia pilot areas have been selected according to their low LP status index. </a:t>
            </a:r>
            <a:endParaRPr lang="en-US" dirty="0" smtClean="0">
              <a:solidFill>
                <a:srgbClr val="000000"/>
              </a:solidFill>
              <a:latin typeface="Arial" panose="020B0604020202020204" pitchFamily="34" charset="0"/>
            </a:endParaRPr>
          </a:p>
          <a:p>
            <a:endParaRPr lang="en-US" dirty="0">
              <a:solidFill>
                <a:srgbClr val="000000"/>
              </a:solidFill>
              <a:latin typeface="Arial" panose="020B0604020202020204" pitchFamily="34" charset="0"/>
            </a:endParaRPr>
          </a:p>
          <a:p>
            <a:r>
              <a:rPr lang="en-US" dirty="0" smtClean="0">
                <a:solidFill>
                  <a:srgbClr val="000000"/>
                </a:solidFill>
                <a:latin typeface="Arial" panose="020B0604020202020204" pitchFamily="34" charset="0"/>
              </a:rPr>
              <a:t>All </a:t>
            </a:r>
            <a:r>
              <a:rPr lang="en-US" dirty="0">
                <a:solidFill>
                  <a:srgbClr val="000000"/>
                </a:solidFill>
                <a:latin typeface="Arial" panose="020B0604020202020204" pitchFamily="34" charset="0"/>
              </a:rPr>
              <a:t>other pilot areas have been selected according to the presence of high percentage of territory affected by declining LP in the three land covers, forest, grassland and cropland areas. LP data have been validated preliminary by visual inspection of Google Earth satellite images. </a:t>
            </a:r>
            <a:endParaRPr lang="mk-MK" dirty="0"/>
          </a:p>
        </p:txBody>
      </p:sp>
    </p:spTree>
    <p:extLst>
      <p:ext uri="{BB962C8B-B14F-4D97-AF65-F5344CB8AC3E}">
        <p14:creationId xmlns:p14="http://schemas.microsoft.com/office/powerpoint/2010/main" val="17342477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98545" y="50930"/>
            <a:ext cx="1748865" cy="1478570"/>
          </a:xfrm>
        </p:spPr>
        <p:txBody>
          <a:bodyPr/>
          <a:lstStyle/>
          <a:p>
            <a:r>
              <a:rPr lang="en-US" b="1" dirty="0" smtClean="0">
                <a:solidFill>
                  <a:srgbClr val="FF0000"/>
                </a:solidFill>
              </a:rPr>
              <a:t>CHILE</a:t>
            </a:r>
            <a:endParaRPr lang="mk-MK" b="1" dirty="0">
              <a:solidFill>
                <a:srgbClr val="FF0000"/>
              </a:solidFill>
            </a:endParaRPr>
          </a:p>
        </p:txBody>
      </p:sp>
      <p:pic>
        <p:nvPicPr>
          <p:cNvPr id="3" name="Picture 2"/>
          <p:cNvPicPr>
            <a:picLocks noChangeAspect="1"/>
          </p:cNvPicPr>
          <p:nvPr/>
        </p:nvPicPr>
        <p:blipFill>
          <a:blip r:embed="rId2"/>
          <a:stretch>
            <a:fillRect/>
          </a:stretch>
        </p:blipFill>
        <p:spPr>
          <a:xfrm>
            <a:off x="-231088" y="-400868"/>
            <a:ext cx="9078758" cy="3749920"/>
          </a:xfrm>
          <a:prstGeom prst="rect">
            <a:avLst/>
          </a:prstGeom>
        </p:spPr>
      </p:pic>
      <p:pic>
        <p:nvPicPr>
          <p:cNvPr id="4" name="Picture 3"/>
          <p:cNvPicPr>
            <a:picLocks noChangeAspect="1"/>
          </p:cNvPicPr>
          <p:nvPr/>
        </p:nvPicPr>
        <p:blipFill>
          <a:blip r:embed="rId3"/>
          <a:stretch>
            <a:fillRect/>
          </a:stretch>
        </p:blipFill>
        <p:spPr>
          <a:xfrm>
            <a:off x="450760" y="2402631"/>
            <a:ext cx="8152328" cy="4534811"/>
          </a:xfrm>
          <a:prstGeom prst="rect">
            <a:avLst/>
          </a:prstGeom>
        </p:spPr>
      </p:pic>
      <p:pic>
        <p:nvPicPr>
          <p:cNvPr id="5" name="Picture 4"/>
          <p:cNvPicPr>
            <a:picLocks noChangeAspect="1"/>
          </p:cNvPicPr>
          <p:nvPr/>
        </p:nvPicPr>
        <p:blipFill>
          <a:blip r:embed="rId4"/>
          <a:stretch>
            <a:fillRect/>
          </a:stretch>
        </p:blipFill>
        <p:spPr>
          <a:xfrm>
            <a:off x="8422784" y="276942"/>
            <a:ext cx="4000619" cy="6581058"/>
          </a:xfrm>
          <a:prstGeom prst="rect">
            <a:avLst/>
          </a:prstGeom>
        </p:spPr>
      </p:pic>
      <p:sp>
        <p:nvSpPr>
          <p:cNvPr id="6" name="TextBox 5"/>
          <p:cNvSpPr txBox="1"/>
          <p:nvPr/>
        </p:nvSpPr>
        <p:spPr>
          <a:xfrm>
            <a:off x="5599531" y="-39222"/>
            <a:ext cx="4997004" cy="584775"/>
          </a:xfrm>
          <a:prstGeom prst="rect">
            <a:avLst/>
          </a:prstGeom>
          <a:noFill/>
        </p:spPr>
        <p:txBody>
          <a:bodyPr wrap="square" rtlCol="0">
            <a:spAutoFit/>
          </a:bodyPr>
          <a:lstStyle/>
          <a:p>
            <a:r>
              <a:rPr lang="en-US" sz="3200" b="1" dirty="0" smtClean="0">
                <a:solidFill>
                  <a:srgbClr val="FF0000"/>
                </a:solidFill>
              </a:rPr>
              <a:t>CHILE</a:t>
            </a:r>
            <a:endParaRPr lang="mk-MK" sz="3200" b="1" dirty="0">
              <a:solidFill>
                <a:srgbClr val="FF0000"/>
              </a:solidFill>
            </a:endParaRPr>
          </a:p>
        </p:txBody>
      </p:sp>
    </p:spTree>
    <p:extLst>
      <p:ext uri="{BB962C8B-B14F-4D97-AF65-F5344CB8AC3E}">
        <p14:creationId xmlns:p14="http://schemas.microsoft.com/office/powerpoint/2010/main" val="10614569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mk-MK" sz="4800" b="1" dirty="0" smtClean="0">
                <a:solidFill>
                  <a:schemeClr val="bg1"/>
                </a:solidFill>
              </a:rPr>
              <a:t>КАКО ЗА МАКЕДОНИЈА</a:t>
            </a:r>
            <a:endParaRPr lang="mk-MK" sz="4800" b="1" dirty="0">
              <a:solidFill>
                <a:schemeClr val="bg1"/>
              </a:solidFill>
            </a:endParaRPr>
          </a:p>
        </p:txBody>
      </p:sp>
      <p:sp>
        <p:nvSpPr>
          <p:cNvPr id="3" name="TextBox 2"/>
          <p:cNvSpPr txBox="1"/>
          <p:nvPr/>
        </p:nvSpPr>
        <p:spPr>
          <a:xfrm>
            <a:off x="1107583" y="2575775"/>
            <a:ext cx="9916732" cy="4154984"/>
          </a:xfrm>
          <a:prstGeom prst="rect">
            <a:avLst/>
          </a:prstGeom>
          <a:noFill/>
        </p:spPr>
        <p:txBody>
          <a:bodyPr wrap="square" rtlCol="0">
            <a:spAutoFit/>
          </a:bodyPr>
          <a:lstStyle/>
          <a:p>
            <a:r>
              <a:rPr lang="mk-MK" sz="2400" dirty="0" smtClean="0">
                <a:solidFill>
                  <a:schemeClr val="bg1"/>
                </a:solidFill>
              </a:rPr>
              <a:t>   дефинирани основни индикатори и трендови</a:t>
            </a:r>
          </a:p>
          <a:p>
            <a:r>
              <a:rPr lang="mk-MK" sz="2400" dirty="0">
                <a:solidFill>
                  <a:schemeClr val="bg1"/>
                </a:solidFill>
              </a:rPr>
              <a:t> </a:t>
            </a:r>
            <a:r>
              <a:rPr lang="mk-MK" sz="2400" dirty="0" smtClean="0">
                <a:solidFill>
                  <a:schemeClr val="bg1"/>
                </a:solidFill>
              </a:rPr>
              <a:t>  дефинирање двигатели</a:t>
            </a:r>
          </a:p>
          <a:p>
            <a:endParaRPr lang="mk-MK" sz="2400" dirty="0" smtClean="0">
              <a:solidFill>
                <a:schemeClr val="bg1"/>
              </a:solidFill>
            </a:endParaRPr>
          </a:p>
          <a:p>
            <a:r>
              <a:rPr lang="mk-MK" sz="2400" dirty="0" smtClean="0">
                <a:solidFill>
                  <a:schemeClr val="bg1"/>
                </a:solidFill>
              </a:rPr>
              <a:t>КАНЦЕЛАРИСКИ АНАЛИЗИ</a:t>
            </a:r>
          </a:p>
          <a:p>
            <a:endParaRPr lang="mk-MK" sz="2400" dirty="0">
              <a:solidFill>
                <a:schemeClr val="bg1"/>
              </a:solidFill>
            </a:endParaRPr>
          </a:p>
          <a:p>
            <a:r>
              <a:rPr lang="mk-MK" sz="2400" dirty="0" smtClean="0">
                <a:solidFill>
                  <a:schemeClr val="bg1"/>
                </a:solidFill>
              </a:rPr>
              <a:t>Проверка на терен</a:t>
            </a:r>
          </a:p>
          <a:p>
            <a:endParaRPr lang="mk-MK" sz="2400" dirty="0">
              <a:solidFill>
                <a:schemeClr val="bg1"/>
              </a:solidFill>
            </a:endParaRPr>
          </a:p>
          <a:p>
            <a:r>
              <a:rPr lang="mk-MK" sz="2400" dirty="0" smtClean="0">
                <a:solidFill>
                  <a:schemeClr val="bg1"/>
                </a:solidFill>
              </a:rPr>
              <a:t>Експертско просудување</a:t>
            </a:r>
          </a:p>
          <a:p>
            <a:endParaRPr lang="mk-MK" sz="2400" dirty="0">
              <a:solidFill>
                <a:schemeClr val="bg1"/>
              </a:solidFill>
            </a:endParaRPr>
          </a:p>
          <a:p>
            <a:endParaRPr lang="mk-MK" sz="2400" dirty="0" smtClean="0">
              <a:solidFill>
                <a:schemeClr val="bg1"/>
              </a:solidFill>
            </a:endParaRPr>
          </a:p>
          <a:p>
            <a:r>
              <a:rPr lang="mk-MK" sz="2400" dirty="0" smtClean="0">
                <a:solidFill>
                  <a:schemeClr val="bg1"/>
                </a:solidFill>
              </a:rPr>
              <a:t>Верификација од работната група</a:t>
            </a:r>
            <a:endParaRPr lang="mk-MK" sz="2400" dirty="0">
              <a:solidFill>
                <a:schemeClr val="bg1"/>
              </a:solidFill>
            </a:endParaRPr>
          </a:p>
        </p:txBody>
      </p:sp>
    </p:spTree>
    <p:extLst>
      <p:ext uri="{BB962C8B-B14F-4D97-AF65-F5344CB8AC3E}">
        <p14:creationId xmlns:p14="http://schemas.microsoft.com/office/powerpoint/2010/main" val="24866205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5352" y="0"/>
            <a:ext cx="9905998" cy="1478570"/>
          </a:xfrm>
        </p:spPr>
        <p:txBody>
          <a:bodyPr/>
          <a:lstStyle/>
          <a:p>
            <a:pPr algn="ctr"/>
            <a:r>
              <a:rPr lang="mk-MK" b="1" dirty="0" smtClean="0">
                <a:solidFill>
                  <a:schemeClr val="bg1"/>
                </a:solidFill>
              </a:rPr>
              <a:t>КАНЦЕЛАРИСКИ АНАЛИЗИ </a:t>
            </a:r>
            <a:endParaRPr lang="mk-MK" b="1" dirty="0">
              <a:solidFill>
                <a:schemeClr val="bg1"/>
              </a:solidFill>
            </a:endParaRPr>
          </a:p>
        </p:txBody>
      </p:sp>
      <p:pic>
        <p:nvPicPr>
          <p:cNvPr id="1026" name="Picture 2" descr="Image result for gis lay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5352" y="1311144"/>
            <a:ext cx="10357389" cy="518473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8351" y="1311143"/>
            <a:ext cx="6076950" cy="529657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378040" y="4826675"/>
            <a:ext cx="5422005" cy="2031325"/>
          </a:xfrm>
          <a:prstGeom prst="rect">
            <a:avLst/>
          </a:prstGeom>
          <a:noFill/>
        </p:spPr>
        <p:txBody>
          <a:bodyPr wrap="square" rtlCol="0">
            <a:spAutoFit/>
          </a:bodyPr>
          <a:lstStyle/>
          <a:p>
            <a:r>
              <a:rPr lang="mk-MK" dirty="0" smtClean="0">
                <a:solidFill>
                  <a:schemeClr val="bg1"/>
                </a:solidFill>
              </a:rPr>
              <a:t>ИЗРАБОТКА КОМЛЕТЕН МОДЕЛ НА ТЕРЕН ВО ГИС</a:t>
            </a:r>
          </a:p>
          <a:p>
            <a:r>
              <a:rPr lang="mk-MK" dirty="0" smtClean="0">
                <a:solidFill>
                  <a:schemeClr val="bg1"/>
                </a:solidFill>
              </a:rPr>
              <a:t>Преклопување на леери</a:t>
            </a:r>
          </a:p>
          <a:p>
            <a:r>
              <a:rPr lang="mk-MK" dirty="0" smtClean="0">
                <a:solidFill>
                  <a:schemeClr val="bg1"/>
                </a:solidFill>
              </a:rPr>
              <a:t>ИНтерсекција, пресек на леери</a:t>
            </a:r>
          </a:p>
          <a:p>
            <a:r>
              <a:rPr lang="mk-MK" dirty="0" smtClean="0">
                <a:solidFill>
                  <a:schemeClr val="bg1"/>
                </a:solidFill>
              </a:rPr>
              <a:t>Моделирање</a:t>
            </a:r>
          </a:p>
          <a:p>
            <a:r>
              <a:rPr lang="mk-MK" dirty="0" smtClean="0">
                <a:solidFill>
                  <a:schemeClr val="bg1"/>
                </a:solidFill>
              </a:rPr>
              <a:t>.........</a:t>
            </a:r>
          </a:p>
          <a:p>
            <a:endParaRPr lang="mk-MK" dirty="0" smtClean="0">
              <a:solidFill>
                <a:schemeClr val="bg1"/>
              </a:solidFill>
            </a:endParaRPr>
          </a:p>
          <a:p>
            <a:endParaRPr lang="mk-MK" dirty="0">
              <a:solidFill>
                <a:schemeClr val="bg1"/>
              </a:solidFill>
            </a:endParaRPr>
          </a:p>
        </p:txBody>
      </p:sp>
    </p:spTree>
    <p:extLst>
      <p:ext uri="{BB962C8B-B14F-4D97-AF65-F5344CB8AC3E}">
        <p14:creationId xmlns:p14="http://schemas.microsoft.com/office/powerpoint/2010/main" val="667285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276" y="-412125"/>
            <a:ext cx="11031666" cy="7806722"/>
          </a:xfrm>
          <a:prstGeom prst="rect">
            <a:avLst/>
          </a:prstGeom>
        </p:spPr>
      </p:pic>
      <p:sp>
        <p:nvSpPr>
          <p:cNvPr id="4" name="TextBox 3"/>
          <p:cNvSpPr txBox="1"/>
          <p:nvPr/>
        </p:nvSpPr>
        <p:spPr>
          <a:xfrm>
            <a:off x="7765961" y="875763"/>
            <a:ext cx="3966693" cy="461665"/>
          </a:xfrm>
          <a:prstGeom prst="rect">
            <a:avLst/>
          </a:prstGeom>
          <a:noFill/>
        </p:spPr>
        <p:txBody>
          <a:bodyPr wrap="square" rtlCol="0">
            <a:spAutoFit/>
          </a:bodyPr>
          <a:lstStyle/>
          <a:p>
            <a:r>
              <a:rPr lang="mk-MK" sz="2400" b="1" dirty="0" smtClean="0">
                <a:solidFill>
                  <a:schemeClr val="bg1"/>
                </a:solidFill>
              </a:rPr>
              <a:t>ЛПД +  Климатски зони </a:t>
            </a:r>
            <a:endParaRPr lang="mk-MK" sz="2400" b="1" dirty="0">
              <a:solidFill>
                <a:schemeClr val="bg1"/>
              </a:solidFill>
            </a:endParaRPr>
          </a:p>
        </p:txBody>
      </p:sp>
      <p:sp>
        <p:nvSpPr>
          <p:cNvPr id="5" name="Title 4"/>
          <p:cNvSpPr>
            <a:spLocks noGrp="1"/>
          </p:cNvSpPr>
          <p:nvPr>
            <p:ph type="title"/>
          </p:nvPr>
        </p:nvSpPr>
        <p:spPr/>
        <p:txBody>
          <a:bodyPr/>
          <a:lstStyle/>
          <a:p>
            <a:endParaRPr lang="mk-MK"/>
          </a:p>
        </p:txBody>
      </p:sp>
    </p:spTree>
    <p:extLst>
      <p:ext uri="{BB962C8B-B14F-4D97-AF65-F5344CB8AC3E}">
        <p14:creationId xmlns:p14="http://schemas.microsoft.com/office/powerpoint/2010/main" val="39795412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mk-MK"/>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7419" y="-708338"/>
            <a:ext cx="11306415" cy="8001153"/>
          </a:xfrm>
          <a:prstGeom prst="rect">
            <a:avLst/>
          </a:prstGeom>
        </p:spPr>
      </p:pic>
      <p:sp>
        <p:nvSpPr>
          <p:cNvPr id="4" name="TextBox 3"/>
          <p:cNvSpPr txBox="1"/>
          <p:nvPr/>
        </p:nvSpPr>
        <p:spPr>
          <a:xfrm>
            <a:off x="1519707" y="206062"/>
            <a:ext cx="4713668" cy="461665"/>
          </a:xfrm>
          <a:prstGeom prst="rect">
            <a:avLst/>
          </a:prstGeom>
          <a:noFill/>
        </p:spPr>
        <p:txBody>
          <a:bodyPr wrap="square" rtlCol="0">
            <a:spAutoFit/>
          </a:bodyPr>
          <a:lstStyle/>
          <a:p>
            <a:r>
              <a:rPr lang="mk-MK" sz="2400" b="1" dirty="0" smtClean="0">
                <a:solidFill>
                  <a:schemeClr val="bg1"/>
                </a:solidFill>
              </a:rPr>
              <a:t>ЛПД  + ЕРОЗИЈА</a:t>
            </a:r>
            <a:endParaRPr lang="mk-MK" sz="2400" b="1" dirty="0">
              <a:solidFill>
                <a:schemeClr val="bg1"/>
              </a:solidFill>
            </a:endParaRP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2688" y="644595"/>
            <a:ext cx="7943555" cy="4962939"/>
          </a:xfrm>
          <a:prstGeom prst="rect">
            <a:avLst/>
          </a:prstGeom>
        </p:spPr>
      </p:pic>
    </p:spTree>
    <p:extLst>
      <p:ext uri="{BB962C8B-B14F-4D97-AF65-F5344CB8AC3E}">
        <p14:creationId xmlns:p14="http://schemas.microsoft.com/office/powerpoint/2010/main" val="12214664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mk-MK"/>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062" y="-251791"/>
            <a:ext cx="9691028" cy="6858000"/>
          </a:xfrm>
          <a:prstGeom prst="rect">
            <a:avLst/>
          </a:prstGeom>
        </p:spPr>
      </p:pic>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3420" y="1357803"/>
            <a:ext cx="6647768" cy="4153363"/>
          </a:xfrm>
          <a:prstGeom prst="rect">
            <a:avLst/>
          </a:prstGeom>
        </p:spPr>
      </p:pic>
      <p:sp>
        <p:nvSpPr>
          <p:cNvPr id="5" name="TextBox 4"/>
          <p:cNvSpPr txBox="1"/>
          <p:nvPr/>
        </p:nvSpPr>
        <p:spPr>
          <a:xfrm>
            <a:off x="6334539" y="0"/>
            <a:ext cx="3949148" cy="461665"/>
          </a:xfrm>
          <a:prstGeom prst="rect">
            <a:avLst/>
          </a:prstGeom>
          <a:noFill/>
        </p:spPr>
        <p:txBody>
          <a:bodyPr wrap="square" rtlCol="0">
            <a:spAutoFit/>
          </a:bodyPr>
          <a:lstStyle/>
          <a:p>
            <a:r>
              <a:rPr lang="mk-MK" sz="2400" b="1" dirty="0" smtClean="0">
                <a:solidFill>
                  <a:schemeClr val="bg1"/>
                </a:solidFill>
              </a:rPr>
              <a:t>КЛИМА + ЕРОЗИЈА </a:t>
            </a:r>
            <a:endParaRPr lang="mk-MK" sz="2400" b="1" dirty="0">
              <a:solidFill>
                <a:schemeClr val="bg1"/>
              </a:solidFill>
            </a:endParaRPr>
          </a:p>
        </p:txBody>
      </p:sp>
    </p:spTree>
    <p:extLst>
      <p:ext uri="{BB962C8B-B14F-4D97-AF65-F5344CB8AC3E}">
        <p14:creationId xmlns:p14="http://schemas.microsoft.com/office/powerpoint/2010/main" val="6516882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mk-MK"/>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0486" y="0"/>
            <a:ext cx="9691028" cy="6858000"/>
          </a:xfrm>
          <a:prstGeom prst="rect">
            <a:avLst/>
          </a:prstGeom>
        </p:spPr>
      </p:pic>
      <p:sp>
        <p:nvSpPr>
          <p:cNvPr id="5" name="TextBox 4"/>
          <p:cNvSpPr txBox="1"/>
          <p:nvPr/>
        </p:nvSpPr>
        <p:spPr>
          <a:xfrm>
            <a:off x="1442434" y="141668"/>
            <a:ext cx="3528811" cy="1077218"/>
          </a:xfrm>
          <a:prstGeom prst="rect">
            <a:avLst/>
          </a:prstGeom>
          <a:noFill/>
        </p:spPr>
        <p:txBody>
          <a:bodyPr wrap="square" rtlCol="0">
            <a:spAutoFit/>
          </a:bodyPr>
          <a:lstStyle/>
          <a:p>
            <a:r>
              <a:rPr lang="mk-MK" sz="3200" b="1" dirty="0" smtClean="0">
                <a:solidFill>
                  <a:schemeClr val="bg1"/>
                </a:solidFill>
              </a:rPr>
              <a:t>ТРЕВИ, ГРМУШКИ   + ЕРОЗИЈА</a:t>
            </a:r>
            <a:endParaRPr lang="mk-MK" sz="3200" b="1" dirty="0">
              <a:solidFill>
                <a:schemeClr val="bg1"/>
              </a:solidFill>
            </a:endParaRPr>
          </a:p>
        </p:txBody>
      </p:sp>
    </p:spTree>
    <p:extLst>
      <p:ext uri="{BB962C8B-B14F-4D97-AF65-F5344CB8AC3E}">
        <p14:creationId xmlns:p14="http://schemas.microsoft.com/office/powerpoint/2010/main" val="42026459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168980" cy="436557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5677" y="1367960"/>
            <a:ext cx="7757966" cy="5490040"/>
          </a:xfrm>
          <a:prstGeom prst="rect">
            <a:avLst/>
          </a:prstGeom>
        </p:spPr>
      </p:pic>
      <p:sp>
        <p:nvSpPr>
          <p:cNvPr id="2" name="Title 1"/>
          <p:cNvSpPr>
            <a:spLocks noGrp="1"/>
          </p:cNvSpPr>
          <p:nvPr>
            <p:ph type="title"/>
          </p:nvPr>
        </p:nvSpPr>
        <p:spPr/>
        <p:txBody>
          <a:bodyPr/>
          <a:lstStyle/>
          <a:p>
            <a:endParaRPr lang="mk-MK" dirty="0"/>
          </a:p>
        </p:txBody>
      </p:sp>
      <p:sp>
        <p:nvSpPr>
          <p:cNvPr id="5" name="Title 1"/>
          <p:cNvSpPr txBox="1">
            <a:spLocks/>
          </p:cNvSpPr>
          <p:nvPr/>
        </p:nvSpPr>
        <p:spPr>
          <a:xfrm>
            <a:off x="412678" y="5379430"/>
            <a:ext cx="9905998" cy="14785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r>
              <a:rPr lang="en-US" b="1" smtClean="0">
                <a:solidFill>
                  <a:schemeClr val="bg1"/>
                </a:solidFill>
              </a:rPr>
              <a:t>OSVEN    LPD – </a:t>
            </a:r>
            <a:r>
              <a:rPr lang="mk-MK" b="1" smtClean="0">
                <a:solidFill>
                  <a:schemeClr val="bg1"/>
                </a:solidFill>
              </a:rPr>
              <a:t>Локациите,  дополнителни критериуми (суша, ерозија.....)</a:t>
            </a:r>
            <a:endParaRPr lang="mk-MK" b="1" dirty="0">
              <a:solidFill>
                <a:schemeClr val="bg1"/>
              </a:solidFill>
            </a:endParaRPr>
          </a:p>
        </p:txBody>
      </p:sp>
    </p:spTree>
    <p:extLst>
      <p:ext uri="{BB962C8B-B14F-4D97-AF65-F5344CB8AC3E}">
        <p14:creationId xmlns:p14="http://schemas.microsoft.com/office/powerpoint/2010/main" val="2536848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581414338"/>
              </p:ext>
            </p:extLst>
          </p:nvPr>
        </p:nvGraphicFramePr>
        <p:xfrm>
          <a:off x="0" y="2073499"/>
          <a:ext cx="12192000" cy="4535177"/>
        </p:xfrm>
        <a:graphic>
          <a:graphicData uri="http://schemas.openxmlformats.org/drawingml/2006/table">
            <a:tbl>
              <a:tblPr firstRow="1" firstCol="1" bandRow="1">
                <a:tableStyleId>{5C22544A-7EE6-4342-B048-85BDC9FD1C3A}</a:tableStyleId>
              </a:tblPr>
              <a:tblGrid>
                <a:gridCol w="134956"/>
                <a:gridCol w="12057044"/>
              </a:tblGrid>
              <a:tr h="4535177">
                <a:tc>
                  <a:txBody>
                    <a:bodyPr/>
                    <a:lstStyle/>
                    <a:p>
                      <a:pPr>
                        <a:lnSpc>
                          <a:spcPct val="115000"/>
                        </a:lnSpc>
                        <a:spcAft>
                          <a:spcPts val="1000"/>
                        </a:spcAft>
                      </a:pPr>
                      <a:endParaRPr lang="mk-MK"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54778" marR="54778" marT="0" marB="0">
                    <a:solidFill>
                      <a:schemeClr val="accent4">
                        <a:lumMod val="75000"/>
                      </a:schemeClr>
                    </a:solidFill>
                  </a:tcPr>
                </a:tc>
                <a:tc>
                  <a:txBody>
                    <a:bodyPr/>
                    <a:lstStyle/>
                    <a:p>
                      <a:pPr marL="342900" lvl="0" indent="-342900" algn="just">
                        <a:lnSpc>
                          <a:spcPct val="115000"/>
                        </a:lnSpc>
                        <a:spcAft>
                          <a:spcPts val="0"/>
                        </a:spcAft>
                        <a:buFont typeface="Symbol" panose="05050102010706020507" pitchFamily="18" charset="2"/>
                        <a:buChar char=""/>
                      </a:pPr>
                      <a:r>
                        <a:rPr lang="ru-RU" sz="2400" dirty="0" smtClean="0">
                          <a:effectLst/>
                        </a:rPr>
                        <a:t>Идентификување на  видовите на деградација на земјиштето за одредени категории на земјишен покров </a:t>
                      </a:r>
                    </a:p>
                    <a:p>
                      <a:pPr marL="342900" lvl="0" indent="-342900" algn="just">
                        <a:lnSpc>
                          <a:spcPct val="115000"/>
                        </a:lnSpc>
                        <a:spcAft>
                          <a:spcPts val="0"/>
                        </a:spcAft>
                        <a:buFont typeface="Symbol" panose="05050102010706020507" pitchFamily="18" charset="2"/>
                        <a:buChar char=""/>
                      </a:pPr>
                      <a:endParaRPr lang="ru-RU" sz="2400" dirty="0" smtClean="0">
                        <a:effectLst/>
                      </a:endParaRPr>
                    </a:p>
                    <a:p>
                      <a:pPr marL="342900" lvl="0" indent="-342900" algn="just">
                        <a:lnSpc>
                          <a:spcPct val="115000"/>
                        </a:lnSpc>
                        <a:spcAft>
                          <a:spcPts val="0"/>
                        </a:spcAft>
                        <a:buFont typeface="Symbol" panose="05050102010706020507" pitchFamily="18" charset="2"/>
                        <a:buChar char=""/>
                      </a:pPr>
                      <a:r>
                        <a:rPr lang="ru-RU" sz="2400" dirty="0" smtClean="0">
                          <a:effectLst/>
                        </a:rPr>
                        <a:t>Идентификување на директни и индиректни причини за деградација на земјиштето</a:t>
                      </a:r>
                    </a:p>
                    <a:p>
                      <a:pPr marL="342900" lvl="0" indent="-342900" algn="just">
                        <a:lnSpc>
                          <a:spcPct val="115000"/>
                        </a:lnSpc>
                        <a:spcAft>
                          <a:spcPts val="0"/>
                        </a:spcAft>
                        <a:buFont typeface="Symbol" panose="05050102010706020507" pitchFamily="18" charset="2"/>
                        <a:buChar char=""/>
                      </a:pPr>
                      <a:endParaRPr lang="ru-RU" sz="2400" dirty="0" smtClean="0">
                        <a:effectLst/>
                      </a:endParaRPr>
                    </a:p>
                    <a:p>
                      <a:pPr marL="342900" lvl="0" indent="-342900" algn="just">
                        <a:lnSpc>
                          <a:spcPct val="115000"/>
                        </a:lnSpc>
                        <a:spcAft>
                          <a:spcPts val="0"/>
                        </a:spcAft>
                        <a:buFont typeface="Symbol" panose="05050102010706020507" pitchFamily="18" charset="2"/>
                        <a:buChar char=""/>
                      </a:pPr>
                      <a:r>
                        <a:rPr lang="ru-RU" sz="2400" dirty="0" smtClean="0">
                          <a:effectLst/>
                        </a:rPr>
                        <a:t>Анализа на правната и институционалната рамка поврзана со НДЗ</a:t>
                      </a:r>
                    </a:p>
                    <a:p>
                      <a:pPr marL="342900" lvl="0" indent="-342900" algn="just">
                        <a:lnSpc>
                          <a:spcPct val="115000"/>
                        </a:lnSpc>
                        <a:spcAft>
                          <a:spcPts val="0"/>
                        </a:spcAft>
                        <a:buFont typeface="Symbol" panose="05050102010706020507" pitchFamily="18" charset="2"/>
                        <a:buChar char=""/>
                      </a:pPr>
                      <a:endParaRPr lang="ru-RU" sz="2400" dirty="0" smtClean="0">
                        <a:effectLst/>
                      </a:endParaRPr>
                    </a:p>
                    <a:p>
                      <a:pPr marL="342900" lvl="0" indent="-342900" algn="just">
                        <a:lnSpc>
                          <a:spcPct val="115000"/>
                        </a:lnSpc>
                        <a:spcAft>
                          <a:spcPts val="0"/>
                        </a:spcAft>
                        <a:buFont typeface="Symbol" panose="05050102010706020507" pitchFamily="18" charset="2"/>
                        <a:buChar char=""/>
                      </a:pPr>
                      <a:r>
                        <a:rPr lang="ru-RU" sz="2400" dirty="0" smtClean="0">
                          <a:effectLst/>
                        </a:rPr>
                        <a:t>Идентификување на силните страни, слабостите, можностите и заканите од правната и институционалната рамка на ЛДН, вклучувајќи ги и Националните акциони програми на UNCCD</a:t>
                      </a:r>
                      <a:endParaRPr lang="mk-MK"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54778" marR="54778" marT="0" marB="0">
                    <a:solidFill>
                      <a:schemeClr val="accent4">
                        <a:lumMod val="75000"/>
                      </a:schemeClr>
                    </a:solidFill>
                  </a:tcPr>
                </a:tc>
              </a:tr>
            </a:tbl>
          </a:graphicData>
        </a:graphic>
      </p:graphicFrame>
      <p:sp>
        <p:nvSpPr>
          <p:cNvPr id="5" name="Rectangle 4"/>
          <p:cNvSpPr/>
          <p:nvPr/>
        </p:nvSpPr>
        <p:spPr>
          <a:xfrm>
            <a:off x="0" y="308206"/>
            <a:ext cx="12191999" cy="1353191"/>
          </a:xfrm>
          <a:prstGeom prst="rect">
            <a:avLst/>
          </a:prstGeom>
          <a:solidFill>
            <a:schemeClr val="accent4">
              <a:lumMod val="60000"/>
              <a:lumOff val="40000"/>
            </a:schemeClr>
          </a:solidFill>
        </p:spPr>
        <p:txBody>
          <a:bodyPr wrap="square">
            <a:spAutoFit/>
          </a:bodyPr>
          <a:lstStyle/>
          <a:p>
            <a:pPr algn="ctr">
              <a:lnSpc>
                <a:spcPct val="115000"/>
              </a:lnSpc>
              <a:spcAft>
                <a:spcPts val="1000"/>
              </a:spcAft>
            </a:pPr>
            <a:r>
              <a:rPr lang="ru-RU" sz="3200" b="1" dirty="0">
                <a:solidFill>
                  <a:schemeClr val="bg1"/>
                </a:solidFill>
              </a:rPr>
              <a:t>Чекор 4: </a:t>
            </a:r>
            <a:endParaRPr lang="ru-RU" sz="3200" b="1" dirty="0" smtClean="0">
              <a:solidFill>
                <a:schemeClr val="bg1"/>
              </a:solidFill>
            </a:endParaRPr>
          </a:p>
          <a:p>
            <a:pPr algn="ctr">
              <a:lnSpc>
                <a:spcPct val="115000"/>
              </a:lnSpc>
              <a:spcAft>
                <a:spcPts val="1000"/>
              </a:spcAft>
            </a:pPr>
            <a:r>
              <a:rPr lang="ru-RU" sz="3200" b="1" dirty="0" smtClean="0">
                <a:solidFill>
                  <a:schemeClr val="bg1"/>
                </a:solidFill>
              </a:rPr>
              <a:t>Идентификување </a:t>
            </a:r>
            <a:r>
              <a:rPr lang="ru-RU" sz="3200" b="1" dirty="0">
                <a:solidFill>
                  <a:schemeClr val="bg1"/>
                </a:solidFill>
              </a:rPr>
              <a:t>на</a:t>
            </a:r>
            <a:r>
              <a:rPr lang="en-US" sz="3200" b="1" dirty="0">
                <a:solidFill>
                  <a:schemeClr val="bg1"/>
                </a:solidFill>
              </a:rPr>
              <a:t> </a:t>
            </a:r>
            <a:r>
              <a:rPr lang="mk-MK" sz="3200" b="1" dirty="0">
                <a:solidFill>
                  <a:schemeClr val="bg1"/>
                </a:solidFill>
              </a:rPr>
              <a:t>двигателит</a:t>
            </a:r>
            <a:r>
              <a:rPr lang="ru-RU" sz="3200" b="1" dirty="0">
                <a:solidFill>
                  <a:schemeClr val="bg1"/>
                </a:solidFill>
              </a:rPr>
              <a:t>е за деградација на земјиштето</a:t>
            </a:r>
            <a:endParaRPr lang="mk-MK" sz="3200" b="1"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788946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7168" y="717365"/>
            <a:ext cx="9906001" cy="2511835"/>
          </a:xfrm>
        </p:spPr>
        <p:txBody>
          <a:bodyPr/>
          <a:lstStyle/>
          <a:p>
            <a:r>
              <a:rPr lang="mk-MK" b="1" dirty="0" smtClean="0">
                <a:solidFill>
                  <a:srgbClr val="FF0000"/>
                </a:solidFill>
              </a:rPr>
              <a:t>Критериуми за приоретизација на </a:t>
            </a:r>
            <a:r>
              <a:rPr lang="en-US" b="1" dirty="0" smtClean="0">
                <a:solidFill>
                  <a:srgbClr val="FF0000"/>
                </a:solidFill>
              </a:rPr>
              <a:t>hot-spots – </a:t>
            </a:r>
            <a:r>
              <a:rPr lang="mk-MK" b="1" dirty="0" smtClean="0">
                <a:solidFill>
                  <a:srgbClr val="FF0000"/>
                </a:solidFill>
              </a:rPr>
              <a:t>земјоделСки површини</a:t>
            </a:r>
            <a:endParaRPr lang="en-US" b="1" dirty="0">
              <a:solidFill>
                <a:srgbClr val="FF0000"/>
              </a:solidFill>
            </a:endParaRPr>
          </a:p>
        </p:txBody>
      </p:sp>
      <p:sp>
        <p:nvSpPr>
          <p:cNvPr id="3" name="Text Placeholder 2"/>
          <p:cNvSpPr>
            <a:spLocks noGrp="1"/>
          </p:cNvSpPr>
          <p:nvPr>
            <p:ph type="body" idx="4294967295"/>
          </p:nvPr>
        </p:nvSpPr>
        <p:spPr>
          <a:xfrm>
            <a:off x="677335" y="4527448"/>
            <a:ext cx="8596668" cy="1513914"/>
          </a:xfrm>
          <a:prstGeom prst="rect">
            <a:avLst/>
          </a:prstGeom>
        </p:spPr>
        <p:txBody>
          <a:bodyPr/>
          <a:lstStyle/>
          <a:p>
            <a:endParaRPr lang="en-US" dirty="0"/>
          </a:p>
        </p:txBody>
      </p:sp>
    </p:spTree>
    <p:extLst>
      <p:ext uri="{BB962C8B-B14F-4D97-AF65-F5344CB8AC3E}">
        <p14:creationId xmlns:p14="http://schemas.microsoft.com/office/powerpoint/2010/main" val="747739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98619" y="2210942"/>
            <a:ext cx="9748791" cy="4464496"/>
          </a:xfrm>
        </p:spPr>
        <p:txBody>
          <a:bodyPr>
            <a:normAutofit fontScale="85000" lnSpcReduction="10000"/>
          </a:bodyPr>
          <a:lstStyle/>
          <a:p>
            <a:r>
              <a:rPr lang="mk-MK" b="1" dirty="0" smtClean="0">
                <a:solidFill>
                  <a:schemeClr val="bg1"/>
                </a:solidFill>
              </a:rPr>
              <a:t>Со користење</a:t>
            </a:r>
            <a:r>
              <a:rPr lang="en-US" b="1" dirty="0" smtClean="0">
                <a:solidFill>
                  <a:schemeClr val="bg1"/>
                </a:solidFill>
              </a:rPr>
              <a:t>:</a:t>
            </a:r>
          </a:p>
          <a:p>
            <a:pPr marL="714375" indent="0">
              <a:spcBef>
                <a:spcPts val="600"/>
              </a:spcBef>
              <a:buNone/>
            </a:pPr>
            <a:r>
              <a:rPr lang="mk-MK" b="1" dirty="0" smtClean="0">
                <a:solidFill>
                  <a:schemeClr val="bg1"/>
                </a:solidFill>
              </a:rPr>
              <a:t>- на </a:t>
            </a:r>
            <a:r>
              <a:rPr lang="mk-MK" b="1" dirty="0">
                <a:solidFill>
                  <a:schemeClr val="bg1"/>
                </a:solidFill>
              </a:rPr>
              <a:t>тематските </a:t>
            </a:r>
            <a:r>
              <a:rPr lang="mk-MK" b="1" dirty="0" smtClean="0">
                <a:solidFill>
                  <a:schemeClr val="bg1"/>
                </a:solidFill>
              </a:rPr>
              <a:t>карти </a:t>
            </a:r>
            <a:r>
              <a:rPr lang="en-US" b="1" dirty="0" smtClean="0">
                <a:solidFill>
                  <a:schemeClr val="bg1"/>
                </a:solidFill>
              </a:rPr>
              <a:t>(</a:t>
            </a:r>
            <a:r>
              <a:rPr lang="mk-MK" b="1" dirty="0" smtClean="0">
                <a:solidFill>
                  <a:schemeClr val="bg1"/>
                </a:solidFill>
              </a:rPr>
              <a:t>добиени </a:t>
            </a:r>
            <a:r>
              <a:rPr lang="mk-MK" b="1" dirty="0">
                <a:solidFill>
                  <a:schemeClr val="bg1"/>
                </a:solidFill>
              </a:rPr>
              <a:t>со дигитално почвено </a:t>
            </a:r>
            <a:r>
              <a:rPr lang="mk-MK" b="1" dirty="0" smtClean="0">
                <a:solidFill>
                  <a:schemeClr val="bg1"/>
                </a:solidFill>
              </a:rPr>
              <a:t>картирање</a:t>
            </a:r>
            <a:r>
              <a:rPr lang="en-US" b="1" dirty="0" smtClean="0">
                <a:solidFill>
                  <a:schemeClr val="bg1"/>
                </a:solidFill>
              </a:rPr>
              <a:t>)</a:t>
            </a:r>
            <a:endParaRPr lang="en-US" b="1" dirty="0">
              <a:solidFill>
                <a:schemeClr val="bg1"/>
              </a:solidFill>
            </a:endParaRPr>
          </a:p>
          <a:p>
            <a:pPr marL="109538" indent="609600">
              <a:spcBef>
                <a:spcPts val="600"/>
              </a:spcBef>
              <a:buNone/>
            </a:pPr>
            <a:r>
              <a:rPr lang="en-US" b="1" dirty="0" smtClean="0">
                <a:solidFill>
                  <a:schemeClr val="bg1"/>
                </a:solidFill>
              </a:rPr>
              <a:t>-</a:t>
            </a:r>
            <a:r>
              <a:rPr lang="mk-MK" b="1" dirty="0" smtClean="0">
                <a:solidFill>
                  <a:schemeClr val="bg1"/>
                </a:solidFill>
              </a:rPr>
              <a:t>дигитален теренски модел</a:t>
            </a:r>
            <a:endParaRPr lang="en-US" b="1" dirty="0" smtClean="0">
              <a:solidFill>
                <a:schemeClr val="bg1"/>
              </a:solidFill>
            </a:endParaRPr>
          </a:p>
          <a:p>
            <a:pPr marL="719138" indent="0">
              <a:spcBef>
                <a:spcPts val="600"/>
              </a:spcBef>
              <a:buNone/>
            </a:pPr>
            <a:r>
              <a:rPr lang="en-US" b="1" dirty="0" smtClean="0">
                <a:solidFill>
                  <a:schemeClr val="bg1"/>
                </a:solidFill>
              </a:rPr>
              <a:t>-CLC</a:t>
            </a:r>
            <a:r>
              <a:rPr lang="mk-MK" b="1" dirty="0" smtClean="0">
                <a:solidFill>
                  <a:schemeClr val="bg1"/>
                </a:solidFill>
              </a:rPr>
              <a:t>2006</a:t>
            </a:r>
          </a:p>
          <a:p>
            <a:pPr marL="719138" indent="0">
              <a:spcBef>
                <a:spcPts val="600"/>
              </a:spcBef>
              <a:buNone/>
            </a:pPr>
            <a:r>
              <a:rPr lang="en-US" b="1" dirty="0" smtClean="0">
                <a:solidFill>
                  <a:schemeClr val="bg1"/>
                </a:solidFill>
              </a:rPr>
              <a:t>-</a:t>
            </a:r>
            <a:r>
              <a:rPr lang="mk-MK" b="1" dirty="0" smtClean="0">
                <a:solidFill>
                  <a:schemeClr val="bg1"/>
                </a:solidFill>
              </a:rPr>
              <a:t>средна </a:t>
            </a:r>
            <a:r>
              <a:rPr lang="mk-MK" b="1" dirty="0">
                <a:solidFill>
                  <a:schemeClr val="bg1"/>
                </a:solidFill>
              </a:rPr>
              <a:t>годишна </a:t>
            </a:r>
            <a:r>
              <a:rPr lang="mk-MK" b="1" dirty="0" smtClean="0">
                <a:solidFill>
                  <a:schemeClr val="bg1"/>
                </a:solidFill>
              </a:rPr>
              <a:t>температура</a:t>
            </a:r>
          </a:p>
          <a:p>
            <a:pPr marL="719138" indent="0">
              <a:spcBef>
                <a:spcPts val="600"/>
              </a:spcBef>
              <a:buNone/>
            </a:pPr>
            <a:r>
              <a:rPr lang="en-US" b="1" dirty="0" smtClean="0">
                <a:solidFill>
                  <a:schemeClr val="bg1"/>
                </a:solidFill>
              </a:rPr>
              <a:t>-</a:t>
            </a:r>
            <a:r>
              <a:rPr lang="mk-MK" b="1" dirty="0" smtClean="0">
                <a:solidFill>
                  <a:schemeClr val="bg1"/>
                </a:solidFill>
              </a:rPr>
              <a:t>средна </a:t>
            </a:r>
            <a:r>
              <a:rPr lang="mk-MK" b="1" dirty="0">
                <a:solidFill>
                  <a:schemeClr val="bg1"/>
                </a:solidFill>
              </a:rPr>
              <a:t>годишна сума на </a:t>
            </a:r>
            <a:r>
              <a:rPr lang="mk-MK" b="1" dirty="0" smtClean="0">
                <a:solidFill>
                  <a:schemeClr val="bg1"/>
                </a:solidFill>
              </a:rPr>
              <a:t>врнежи</a:t>
            </a:r>
          </a:p>
          <a:p>
            <a:pPr marL="719138" indent="0">
              <a:spcBef>
                <a:spcPts val="600"/>
              </a:spcBef>
              <a:buNone/>
            </a:pPr>
            <a:r>
              <a:rPr lang="en-US" b="1" dirty="0" smtClean="0">
                <a:solidFill>
                  <a:schemeClr val="bg1"/>
                </a:solidFill>
              </a:rPr>
              <a:t>-</a:t>
            </a:r>
            <a:r>
              <a:rPr lang="mk-MK" b="1" dirty="0" smtClean="0">
                <a:solidFill>
                  <a:schemeClr val="bg1"/>
                </a:solidFill>
              </a:rPr>
              <a:t>критериуми </a:t>
            </a:r>
            <a:r>
              <a:rPr lang="mk-MK" b="1" dirty="0">
                <a:solidFill>
                  <a:schemeClr val="bg1"/>
                </a:solidFill>
              </a:rPr>
              <a:t>за бонитирање на </a:t>
            </a:r>
            <a:r>
              <a:rPr lang="mk-MK" b="1" dirty="0" smtClean="0">
                <a:solidFill>
                  <a:schemeClr val="bg1"/>
                </a:solidFill>
              </a:rPr>
              <a:t>земјиштето од кои </a:t>
            </a:r>
            <a:r>
              <a:rPr lang="mk-MK" b="1" dirty="0">
                <a:solidFill>
                  <a:schemeClr val="bg1"/>
                </a:solidFill>
              </a:rPr>
              <a:t>б</a:t>
            </a:r>
            <a:r>
              <a:rPr lang="ru-RU" b="1" dirty="0">
                <a:solidFill>
                  <a:schemeClr val="bg1"/>
                </a:solidFill>
              </a:rPr>
              <a:t>еа развиени функции за </a:t>
            </a:r>
            <a:r>
              <a:rPr lang="ru-RU" b="1" dirty="0" smtClean="0">
                <a:solidFill>
                  <a:schemeClr val="bg1"/>
                </a:solidFill>
              </a:rPr>
              <a:t>евалуација, со	цел да </a:t>
            </a:r>
            <a:r>
              <a:rPr lang="ru-RU" b="1" dirty="0">
                <a:solidFill>
                  <a:schemeClr val="bg1"/>
                </a:solidFill>
              </a:rPr>
              <a:t>се замени дискретната </a:t>
            </a:r>
            <a:r>
              <a:rPr lang="ru-RU" b="1" dirty="0" smtClean="0">
                <a:solidFill>
                  <a:schemeClr val="bg1"/>
                </a:solidFill>
              </a:rPr>
              <a:t>класификација на критериумите </a:t>
            </a:r>
            <a:r>
              <a:rPr lang="ru-RU" b="1" dirty="0">
                <a:solidFill>
                  <a:schemeClr val="bg1"/>
                </a:solidFill>
              </a:rPr>
              <a:t>за бонитирање кои </a:t>
            </a:r>
            <a:r>
              <a:rPr lang="ru-RU" b="1" dirty="0" smtClean="0">
                <a:solidFill>
                  <a:schemeClr val="bg1"/>
                </a:solidFill>
              </a:rPr>
              <a:t>користат класифицирани </a:t>
            </a:r>
            <a:r>
              <a:rPr lang="ru-RU" b="1" dirty="0">
                <a:solidFill>
                  <a:schemeClr val="bg1"/>
                </a:solidFill>
              </a:rPr>
              <a:t>специфични карактеристики за </a:t>
            </a:r>
            <a:r>
              <a:rPr lang="ru-RU" b="1" dirty="0" smtClean="0">
                <a:solidFill>
                  <a:schemeClr val="bg1"/>
                </a:solidFill>
              </a:rPr>
              <a:t>конверзија </a:t>
            </a:r>
            <a:r>
              <a:rPr lang="ru-RU" b="1" dirty="0">
                <a:solidFill>
                  <a:schemeClr val="bg1"/>
                </a:solidFill>
              </a:rPr>
              <a:t>на измерените </a:t>
            </a:r>
            <a:r>
              <a:rPr lang="ru-RU" b="1" dirty="0" smtClean="0">
                <a:solidFill>
                  <a:schemeClr val="bg1"/>
                </a:solidFill>
              </a:rPr>
              <a:t>вредности во релативни поени</a:t>
            </a:r>
            <a:endParaRPr lang="ru-RU" b="1" dirty="0">
              <a:solidFill>
                <a:schemeClr val="bg1"/>
              </a:solidFill>
            </a:endParaRPr>
          </a:p>
          <a:p>
            <a:pPr marL="719138" indent="0">
              <a:spcBef>
                <a:spcPts val="600"/>
              </a:spcBef>
              <a:buNone/>
            </a:pPr>
            <a:r>
              <a:rPr lang="en-US" b="1" dirty="0" smtClean="0">
                <a:solidFill>
                  <a:schemeClr val="bg1"/>
                </a:solidFill>
              </a:rPr>
              <a:t>-</a:t>
            </a:r>
            <a:r>
              <a:rPr lang="mk-MK" b="1" dirty="0" smtClean="0">
                <a:solidFill>
                  <a:schemeClr val="bg1"/>
                </a:solidFill>
              </a:rPr>
              <a:t>стручно мислење</a:t>
            </a:r>
          </a:p>
          <a:p>
            <a:pPr marL="109728" indent="0">
              <a:buNone/>
            </a:pPr>
            <a:endParaRPr lang="mk-MK" b="1" dirty="0" smtClean="0">
              <a:solidFill>
                <a:schemeClr val="bg1"/>
              </a:solidFill>
            </a:endParaRPr>
          </a:p>
          <a:p>
            <a:pPr marL="109728" indent="0">
              <a:buNone/>
            </a:pPr>
            <a:endParaRPr lang="mk-MK" b="1" dirty="0">
              <a:solidFill>
                <a:schemeClr val="bg1"/>
              </a:solidFill>
            </a:endParaRPr>
          </a:p>
        </p:txBody>
      </p:sp>
      <p:sp>
        <p:nvSpPr>
          <p:cNvPr id="3" name="Title 2"/>
          <p:cNvSpPr>
            <a:spLocks noGrp="1"/>
          </p:cNvSpPr>
          <p:nvPr>
            <p:ph type="title"/>
          </p:nvPr>
        </p:nvSpPr>
        <p:spPr/>
        <p:txBody>
          <a:bodyPr>
            <a:noAutofit/>
          </a:bodyPr>
          <a:lstStyle/>
          <a:p>
            <a:r>
              <a:rPr lang="mk-MK" sz="3200" dirty="0">
                <a:solidFill>
                  <a:schemeClr val="bg1"/>
                </a:solidFill>
              </a:rPr>
              <a:t>Изработка на карти на ризик и  погодност на почвата</a:t>
            </a:r>
          </a:p>
        </p:txBody>
      </p:sp>
      <p:sp>
        <p:nvSpPr>
          <p:cNvPr id="4" name="Footer Placeholder 3"/>
          <p:cNvSpPr>
            <a:spLocks noGrp="1"/>
          </p:cNvSpPr>
          <p:nvPr>
            <p:ph type="ftr" sz="quarter" idx="11"/>
          </p:nvPr>
        </p:nvSpPr>
        <p:spPr>
          <a:xfrm>
            <a:off x="1524001" y="6492876"/>
            <a:ext cx="2350681" cy="365125"/>
          </a:xfrm>
        </p:spPr>
        <p:txBody>
          <a:bodyPr/>
          <a:lstStyle/>
          <a:p>
            <a:pPr algn="l"/>
            <a:r>
              <a:rPr lang="ru-RU" dirty="0" smtClean="0"/>
              <a:t>ФАО 2013-2015, </a:t>
            </a:r>
            <a:endParaRPr lang="en-US" dirty="0" smtClean="0"/>
          </a:p>
          <a:p>
            <a:pPr algn="l"/>
            <a:r>
              <a:rPr lang="ru-RU" dirty="0" smtClean="0"/>
              <a:t>Македонски Почвен Информативен Систем</a:t>
            </a:r>
            <a:endParaRPr lang="mk-MK" dirty="0"/>
          </a:p>
        </p:txBody>
      </p:sp>
    </p:spTree>
    <p:extLst>
      <p:ext uri="{BB962C8B-B14F-4D97-AF65-F5344CB8AC3E}">
        <p14:creationId xmlns:p14="http://schemas.microsoft.com/office/powerpoint/2010/main" val="17955334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84552" y="188641"/>
            <a:ext cx="7128792" cy="830997"/>
          </a:xfrm>
          <a:prstGeom prst="rect">
            <a:avLst/>
          </a:prstGeom>
        </p:spPr>
        <p:txBody>
          <a:bodyPr wrap="square">
            <a:spAutoFit/>
          </a:bodyPr>
          <a:lstStyle/>
          <a:p>
            <a:pPr algn="ctr"/>
            <a:r>
              <a:rPr lang="ru-RU" sz="2400" dirty="0">
                <a:solidFill>
                  <a:schemeClr val="bg1"/>
                </a:solidFill>
              </a:rPr>
              <a:t>Функции развиени со  користење на критериуми за бонитирање на земјиштето и стручно мислење</a:t>
            </a:r>
            <a:endParaRPr lang="mk-MK" sz="2400" dirty="0">
              <a:solidFill>
                <a:schemeClr val="bg1"/>
              </a:solidFill>
            </a:endParaRPr>
          </a:p>
        </p:txBody>
      </p:sp>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670" y="1176653"/>
            <a:ext cx="5165929" cy="3116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50419" y="3755548"/>
            <a:ext cx="4694323" cy="31024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68009" y="1098819"/>
            <a:ext cx="5332825" cy="3169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94657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3001" y="181307"/>
            <a:ext cx="9905998" cy="1478570"/>
          </a:xfrm>
        </p:spPr>
        <p:txBody>
          <a:bodyPr>
            <a:normAutofit/>
          </a:bodyPr>
          <a:lstStyle/>
          <a:p>
            <a:pPr algn="ctr"/>
            <a:r>
              <a:rPr lang="mk-MK" sz="3400" b="1" dirty="0">
                <a:solidFill>
                  <a:schemeClr val="bg1"/>
                </a:solidFill>
              </a:rPr>
              <a:t>Модел за креирање на карта за погодност на земјиштето </a:t>
            </a:r>
          </a:p>
        </p:txBody>
      </p:sp>
      <p:pic>
        <p:nvPicPr>
          <p:cNvPr id="4"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07487" y="1659877"/>
            <a:ext cx="9541512" cy="4832999"/>
          </a:xfrm>
        </p:spPr>
      </p:pic>
      <p:sp>
        <p:nvSpPr>
          <p:cNvPr id="2" name="Footer Placeholder 1"/>
          <p:cNvSpPr>
            <a:spLocks noGrp="1"/>
          </p:cNvSpPr>
          <p:nvPr>
            <p:ph type="ftr" sz="quarter" idx="11"/>
          </p:nvPr>
        </p:nvSpPr>
        <p:spPr>
          <a:xfrm>
            <a:off x="1524001" y="6492876"/>
            <a:ext cx="2350681" cy="365125"/>
          </a:xfrm>
        </p:spPr>
        <p:txBody>
          <a:bodyPr/>
          <a:lstStyle/>
          <a:p>
            <a:pPr algn="l"/>
            <a:r>
              <a:rPr lang="ru-RU" dirty="0" smtClean="0"/>
              <a:t>ФАО 2013-2015, </a:t>
            </a:r>
            <a:endParaRPr lang="en-US" dirty="0" smtClean="0"/>
          </a:p>
          <a:p>
            <a:pPr algn="l"/>
            <a:r>
              <a:rPr lang="ru-RU" dirty="0" smtClean="0"/>
              <a:t>Македонски Почвен Информативен Систем</a:t>
            </a:r>
            <a:endParaRPr lang="mk-MK" dirty="0"/>
          </a:p>
        </p:txBody>
      </p:sp>
    </p:spTree>
    <p:extLst>
      <p:ext uri="{BB962C8B-B14F-4D97-AF65-F5344CB8AC3E}">
        <p14:creationId xmlns:p14="http://schemas.microsoft.com/office/powerpoint/2010/main" val="29299205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slov 4"/>
          <p:cNvSpPr>
            <a:spLocks noGrp="1"/>
          </p:cNvSpPr>
          <p:nvPr>
            <p:ph type="title"/>
          </p:nvPr>
        </p:nvSpPr>
        <p:spPr>
          <a:xfrm>
            <a:off x="1555190" y="0"/>
            <a:ext cx="9001000" cy="922114"/>
          </a:xfrm>
        </p:spPr>
        <p:txBody>
          <a:bodyPr>
            <a:noAutofit/>
          </a:bodyPr>
          <a:lstStyle/>
          <a:p>
            <a:r>
              <a:rPr lang="mk-MK" sz="3200" dirty="0">
                <a:solidFill>
                  <a:schemeClr val="bg1"/>
                </a:solidFill>
              </a:rPr>
              <a:t>Погодност на почвата</a:t>
            </a:r>
            <a:r>
              <a:rPr lang="en-GB" sz="3200" dirty="0">
                <a:solidFill>
                  <a:schemeClr val="bg1"/>
                </a:solidFill>
              </a:rPr>
              <a:t> – </a:t>
            </a:r>
            <a:r>
              <a:rPr lang="mk-MK" sz="2000" dirty="0">
                <a:solidFill>
                  <a:schemeClr val="bg1"/>
                </a:solidFill>
              </a:rPr>
              <a:t>за земјоделско производство</a:t>
            </a:r>
            <a:endParaRPr lang="en-GB" sz="2000" dirty="0">
              <a:solidFill>
                <a:schemeClr val="bg1"/>
              </a:solidFill>
            </a:endParaRPr>
          </a:p>
        </p:txBody>
      </p:sp>
      <p:sp>
        <p:nvSpPr>
          <p:cNvPr id="4" name="Ograda številke diapozitiva 3"/>
          <p:cNvSpPr>
            <a:spLocks noGrp="1"/>
          </p:cNvSpPr>
          <p:nvPr>
            <p:ph type="sldNum" sz="quarter" idx="12"/>
          </p:nvPr>
        </p:nvSpPr>
        <p:spPr/>
        <p:txBody>
          <a:bodyPr/>
          <a:lstStyle/>
          <a:p>
            <a:fld id="{310E4FF0-FB62-447E-B38E-C828BC14EB03}" type="slidenum">
              <a:rPr lang="sl-SI" smtClean="0"/>
              <a:pPr/>
              <a:t>34</a:t>
            </a:fld>
            <a:endParaRPr lang="sl-SI"/>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189" y="730871"/>
            <a:ext cx="8721131" cy="61813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42223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grada številke diapozitiva 3"/>
          <p:cNvSpPr>
            <a:spLocks noGrp="1"/>
          </p:cNvSpPr>
          <p:nvPr>
            <p:ph type="sldNum" sz="quarter" idx="12"/>
          </p:nvPr>
        </p:nvSpPr>
        <p:spPr/>
        <p:txBody>
          <a:bodyPr/>
          <a:lstStyle/>
          <a:p>
            <a:fld id="{310E4FF0-FB62-447E-B38E-C828BC14EB03}" type="slidenum">
              <a:rPr lang="sl-SI" smtClean="0"/>
              <a:pPr/>
              <a:t>35</a:t>
            </a:fld>
            <a:endParaRPr lang="sl-SI"/>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708" y="-52079"/>
            <a:ext cx="9749292" cy="6910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57941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grada številke diapozitiva 3"/>
          <p:cNvSpPr>
            <a:spLocks noGrp="1"/>
          </p:cNvSpPr>
          <p:nvPr>
            <p:ph type="sldNum" sz="quarter" idx="12"/>
          </p:nvPr>
        </p:nvSpPr>
        <p:spPr/>
        <p:txBody>
          <a:bodyPr/>
          <a:lstStyle/>
          <a:p>
            <a:fld id="{310E4FF0-FB62-447E-B38E-C828BC14EB03}" type="slidenum">
              <a:rPr lang="sl-SI" smtClean="0"/>
              <a:pPr/>
              <a:t>36</a:t>
            </a:fld>
            <a:endParaRPr lang="sl-SI"/>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1624" y="1605506"/>
            <a:ext cx="6896546" cy="4872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01687" y="1340768"/>
            <a:ext cx="1419874" cy="5136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Naslov 4"/>
          <p:cNvSpPr txBox="1">
            <a:spLocks/>
          </p:cNvSpPr>
          <p:nvPr/>
        </p:nvSpPr>
        <p:spPr>
          <a:xfrm>
            <a:off x="1524000" y="147984"/>
            <a:ext cx="9001000" cy="922114"/>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r>
              <a:rPr lang="mk-MK" sz="3200" dirty="0">
                <a:solidFill>
                  <a:schemeClr val="bg1"/>
                </a:solidFill>
              </a:rPr>
              <a:t>Погодност на почвата</a:t>
            </a:r>
            <a:r>
              <a:rPr lang="en-GB" sz="3200" dirty="0">
                <a:solidFill>
                  <a:schemeClr val="bg1"/>
                </a:solidFill>
              </a:rPr>
              <a:t> – </a:t>
            </a:r>
            <a:r>
              <a:rPr lang="mk-MK" sz="2000" dirty="0">
                <a:solidFill>
                  <a:schemeClr val="bg1"/>
                </a:solidFill>
              </a:rPr>
              <a:t>за земјоделско производство</a:t>
            </a:r>
            <a:endParaRPr lang="en-GB" sz="2000" dirty="0">
              <a:solidFill>
                <a:schemeClr val="bg1"/>
              </a:solidFill>
            </a:endParaRPr>
          </a:p>
        </p:txBody>
      </p:sp>
      <p:sp>
        <p:nvSpPr>
          <p:cNvPr id="2" name="Title 1"/>
          <p:cNvSpPr>
            <a:spLocks noGrp="1"/>
          </p:cNvSpPr>
          <p:nvPr>
            <p:ph type="title"/>
          </p:nvPr>
        </p:nvSpPr>
        <p:spPr>
          <a:xfrm>
            <a:off x="7925851" y="1041410"/>
            <a:ext cx="1656184" cy="698154"/>
          </a:xfrm>
        </p:spPr>
        <p:txBody>
          <a:bodyPr/>
          <a:lstStyle/>
          <a:p>
            <a:r>
              <a:rPr lang="mk-MK" sz="3200" dirty="0"/>
              <a:t>Полог</a:t>
            </a:r>
            <a:endParaRPr lang="en-US" sz="3200" dirty="0"/>
          </a:p>
        </p:txBody>
      </p:sp>
    </p:spTree>
    <p:extLst>
      <p:ext uri="{BB962C8B-B14F-4D97-AF65-F5344CB8AC3E}">
        <p14:creationId xmlns:p14="http://schemas.microsoft.com/office/powerpoint/2010/main" val="21986156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b="1" dirty="0" smtClean="0">
                <a:solidFill>
                  <a:srgbClr val="FF0000"/>
                </a:solidFill>
              </a:rPr>
              <a:t>РЕЗИМЕ – како да се изберат  </a:t>
            </a:r>
            <a:r>
              <a:rPr lang="en-US" b="1" dirty="0" smtClean="0">
                <a:solidFill>
                  <a:srgbClr val="FF0000"/>
                </a:solidFill>
              </a:rPr>
              <a:t>“hot-spots”</a:t>
            </a:r>
            <a:endParaRPr lang="mk-MK" b="1" dirty="0">
              <a:solidFill>
                <a:srgbClr val="FF0000"/>
              </a:solidFill>
            </a:endParaRPr>
          </a:p>
        </p:txBody>
      </p:sp>
      <p:sp>
        <p:nvSpPr>
          <p:cNvPr id="3" name="Title 1"/>
          <p:cNvSpPr txBox="1">
            <a:spLocks/>
          </p:cNvSpPr>
          <p:nvPr/>
        </p:nvSpPr>
        <p:spPr>
          <a:xfrm>
            <a:off x="1141413" y="2097088"/>
            <a:ext cx="9905998" cy="3685526"/>
          </a:xfrm>
          <a:prstGeom prst="rect">
            <a:avLst/>
          </a:prstGeom>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r>
              <a:rPr lang="mk-MK" b="1" cap="none" dirty="0" smtClean="0">
                <a:solidFill>
                  <a:schemeClr val="bg1"/>
                </a:solidFill>
              </a:rPr>
              <a:t>-      Дефинирани  локации каде има ДЗ според индикаторите (</a:t>
            </a:r>
            <a:r>
              <a:rPr lang="en-US" b="1" cap="none" dirty="0" smtClean="0">
                <a:solidFill>
                  <a:schemeClr val="bg1"/>
                </a:solidFill>
              </a:rPr>
              <a:t>LPD+SOC)</a:t>
            </a:r>
          </a:p>
          <a:p>
            <a:endParaRPr lang="en-US" b="1" cap="none" dirty="0">
              <a:solidFill>
                <a:schemeClr val="bg1"/>
              </a:solidFill>
            </a:endParaRPr>
          </a:p>
          <a:p>
            <a:pPr marL="571500" indent="-571500">
              <a:buFontTx/>
              <a:buChar char="-"/>
            </a:pPr>
            <a:r>
              <a:rPr lang="mk-MK" b="1" cap="none" dirty="0" smtClean="0">
                <a:solidFill>
                  <a:schemeClr val="bg1"/>
                </a:solidFill>
              </a:rPr>
              <a:t>Канцелариска анализа на двигателите</a:t>
            </a:r>
          </a:p>
          <a:p>
            <a:pPr marL="571500" indent="-571500">
              <a:buFontTx/>
              <a:buChar char="-"/>
            </a:pPr>
            <a:endParaRPr lang="mk-MK" b="1" cap="none" dirty="0">
              <a:solidFill>
                <a:schemeClr val="bg1"/>
              </a:solidFill>
            </a:endParaRPr>
          </a:p>
          <a:p>
            <a:pPr marL="571500" indent="-571500">
              <a:buFontTx/>
              <a:buChar char="-"/>
            </a:pPr>
            <a:r>
              <a:rPr lang="mk-MK" b="1" cap="none" dirty="0" smtClean="0">
                <a:solidFill>
                  <a:schemeClr val="bg1"/>
                </a:solidFill>
              </a:rPr>
              <a:t>Теренска проверка на локациите</a:t>
            </a:r>
          </a:p>
          <a:p>
            <a:pPr marL="571500" indent="-571500">
              <a:buFontTx/>
              <a:buChar char="-"/>
            </a:pPr>
            <a:endParaRPr lang="mk-MK" b="1" cap="none" dirty="0" smtClean="0">
              <a:solidFill>
                <a:schemeClr val="bg1"/>
              </a:solidFill>
            </a:endParaRPr>
          </a:p>
          <a:p>
            <a:pPr marL="571500" indent="-571500">
              <a:buFontTx/>
              <a:buChar char="-"/>
            </a:pPr>
            <a:r>
              <a:rPr lang="mk-MK" b="1" cap="none" dirty="0" smtClean="0">
                <a:solidFill>
                  <a:schemeClr val="bg1"/>
                </a:solidFill>
              </a:rPr>
              <a:t>Верификација </a:t>
            </a:r>
          </a:p>
          <a:p>
            <a:pPr marL="571500" indent="-571500">
              <a:buFontTx/>
              <a:buChar char="-"/>
            </a:pPr>
            <a:endParaRPr lang="mk-MK" b="1" cap="none" dirty="0">
              <a:solidFill>
                <a:schemeClr val="bg1"/>
              </a:solidFill>
            </a:endParaRPr>
          </a:p>
          <a:p>
            <a:pPr marL="571500" indent="-571500">
              <a:buFontTx/>
              <a:buChar char="-"/>
            </a:pPr>
            <a:r>
              <a:rPr lang="mk-MK" b="1" cap="none" dirty="0" smtClean="0">
                <a:solidFill>
                  <a:schemeClr val="bg1"/>
                </a:solidFill>
              </a:rPr>
              <a:t>Дополнителна анализа (модификација на Чилеански пристап)</a:t>
            </a:r>
          </a:p>
          <a:p>
            <a:pPr marL="571500" indent="-571500">
              <a:buFontTx/>
              <a:buChar char="-"/>
            </a:pPr>
            <a:endParaRPr lang="mk-MK" b="1" cap="none" dirty="0">
              <a:solidFill>
                <a:schemeClr val="bg1"/>
              </a:solidFill>
            </a:endParaRPr>
          </a:p>
          <a:p>
            <a:pPr marL="571500" indent="-571500">
              <a:buFontTx/>
              <a:buChar char="-"/>
            </a:pPr>
            <a:r>
              <a:rPr lang="mk-MK" b="1" cap="none" dirty="0" smtClean="0">
                <a:solidFill>
                  <a:schemeClr val="bg1"/>
                </a:solidFill>
              </a:rPr>
              <a:t>Дополнителни локации согласно анализи на национални параметри врз основа на експерстки ставови </a:t>
            </a:r>
            <a:endParaRPr lang="en-US" b="1" cap="none" dirty="0" smtClean="0">
              <a:solidFill>
                <a:schemeClr val="bg1"/>
              </a:solidFill>
            </a:endParaRPr>
          </a:p>
          <a:p>
            <a:endParaRPr lang="en-US" b="1" cap="none" dirty="0">
              <a:solidFill>
                <a:srgbClr val="FF0000"/>
              </a:solidFill>
            </a:endParaRPr>
          </a:p>
          <a:p>
            <a:r>
              <a:rPr lang="mk-MK" b="1" cap="none" dirty="0" smtClean="0">
                <a:solidFill>
                  <a:srgbClr val="FF0000"/>
                </a:solidFill>
              </a:rPr>
              <a:t> </a:t>
            </a:r>
            <a:endParaRPr lang="mk-MK" b="1" cap="none" dirty="0">
              <a:solidFill>
                <a:srgbClr val="FF0000"/>
              </a:solidFill>
            </a:endParaRPr>
          </a:p>
        </p:txBody>
      </p:sp>
    </p:spTree>
    <p:extLst>
      <p:ext uri="{BB962C8B-B14F-4D97-AF65-F5344CB8AC3E}">
        <p14:creationId xmlns:p14="http://schemas.microsoft.com/office/powerpoint/2010/main" val="6589408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static1.squarespace.com/static/517466fae4b010aac9555550/t/51ba1f5be4b0bc31b2518bb8/1371152222816/last-slide.003.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2605" y="603501"/>
            <a:ext cx="12589202" cy="6949957"/>
          </a:xfrm>
          <a:prstGeom prst="rect">
            <a:avLst/>
          </a:prstGeom>
          <a:noFill/>
          <a:extLst>
            <a:ext uri="{909E8E84-426E-40DD-AFC4-6F175D3DCCD1}">
              <a14:hiddenFill xmlns:a14="http://schemas.microsoft.com/office/drawing/2010/main">
                <a:solidFill>
                  <a:srgbClr val="FFFFFF"/>
                </a:solidFill>
              </a14:hiddenFill>
            </a:ext>
          </a:extLst>
        </p:spPr>
      </p:pic>
      <p:sp>
        <p:nvSpPr>
          <p:cNvPr id="90116" name="WordArt 4"/>
          <p:cNvSpPr>
            <a:spLocks noChangeArrowheads="1" noChangeShapeType="1" noTextEdit="1"/>
          </p:cNvSpPr>
          <p:nvPr/>
        </p:nvSpPr>
        <p:spPr bwMode="auto">
          <a:xfrm>
            <a:off x="6514474" y="208835"/>
            <a:ext cx="5208588" cy="1169988"/>
          </a:xfrm>
          <a:prstGeom prst="rect">
            <a:avLst/>
          </a:prstGeom>
          <a:extLst>
            <a:ext uri="{AF507438-7753-43E0-B8FC-AC1667EBCBE1}">
              <a14:hiddenEffects xmlns:a14="http://schemas.microsoft.com/office/drawing/2010/main">
                <a:effectLst/>
              </a14:hiddenEffects>
            </a:ext>
          </a:extLst>
        </p:spPr>
        <p:txBody>
          <a:bodyPr wrap="none" fromWordArt="1">
            <a:prstTxWarp prst="textDeflate">
              <a:avLst>
                <a:gd name="adj" fmla="val 26227"/>
              </a:avLst>
            </a:prstTxWarp>
          </a:bodyPr>
          <a:lstStyle/>
          <a:p>
            <a:pPr algn="ctr"/>
            <a:r>
              <a:rPr lang="en-US" sz="3600" kern="10" dirty="0" err="1">
                <a:ln w="9525">
                  <a:solidFill>
                    <a:srgbClr val="000000"/>
                  </a:solidFill>
                  <a:round/>
                  <a:headEnd/>
                  <a:tailEnd/>
                </a:ln>
                <a:solidFill>
                  <a:srgbClr val="FFFF00"/>
                </a:solidFill>
                <a:latin typeface="MAC C Times" panose="02027200000000000000" pitchFamily="18" charset="0"/>
              </a:rPr>
              <a:t>Blagodaram</a:t>
            </a:r>
            <a:r>
              <a:rPr lang="en-US" sz="3600" kern="10" dirty="0">
                <a:ln w="9525">
                  <a:solidFill>
                    <a:srgbClr val="000000"/>
                  </a:solidFill>
                  <a:round/>
                  <a:headEnd/>
                  <a:tailEnd/>
                </a:ln>
                <a:solidFill>
                  <a:srgbClr val="FFFF00"/>
                </a:solidFill>
                <a:latin typeface="MAC C Times" panose="02027200000000000000" pitchFamily="18" charset="0"/>
              </a:rPr>
              <a:t> </a:t>
            </a:r>
            <a:r>
              <a:rPr lang="en-US" sz="3600" kern="10" dirty="0" err="1">
                <a:ln w="9525">
                  <a:solidFill>
                    <a:srgbClr val="000000"/>
                  </a:solidFill>
                  <a:round/>
                  <a:headEnd/>
                  <a:tailEnd/>
                </a:ln>
                <a:solidFill>
                  <a:srgbClr val="FFFF00"/>
                </a:solidFill>
                <a:latin typeface="MAC C Times" panose="02027200000000000000" pitchFamily="18" charset="0"/>
              </a:rPr>
              <a:t>na</a:t>
            </a:r>
            <a:r>
              <a:rPr lang="en-US" sz="3600" kern="10" dirty="0">
                <a:ln w="9525">
                  <a:solidFill>
                    <a:srgbClr val="000000"/>
                  </a:solidFill>
                  <a:round/>
                  <a:headEnd/>
                  <a:tailEnd/>
                </a:ln>
                <a:solidFill>
                  <a:srgbClr val="FFFF00"/>
                </a:solidFill>
                <a:latin typeface="MAC C Times" panose="02027200000000000000" pitchFamily="18" charset="0"/>
              </a:rPr>
              <a:t> </a:t>
            </a:r>
            <a:r>
              <a:rPr lang="en-US" sz="3600" kern="10" dirty="0" err="1">
                <a:ln w="9525">
                  <a:solidFill>
                    <a:srgbClr val="000000"/>
                  </a:solidFill>
                  <a:round/>
                  <a:headEnd/>
                  <a:tailEnd/>
                </a:ln>
                <a:solidFill>
                  <a:srgbClr val="FFFF00"/>
                </a:solidFill>
                <a:latin typeface="MAC C Times" panose="02027200000000000000" pitchFamily="18" charset="0"/>
              </a:rPr>
              <a:t>vnimanieto</a:t>
            </a:r>
            <a:endParaRPr lang="mk-MK" sz="3600" kern="10" dirty="0">
              <a:ln w="9525">
                <a:solidFill>
                  <a:srgbClr val="000000"/>
                </a:solidFill>
                <a:round/>
                <a:headEnd/>
                <a:tailEnd/>
              </a:ln>
              <a:solidFill>
                <a:srgbClr val="FFFF00"/>
              </a:solidFill>
            </a:endParaRPr>
          </a:p>
        </p:txBody>
      </p:sp>
      <p:sp>
        <p:nvSpPr>
          <p:cNvPr id="6" name="WordArt 5"/>
          <p:cNvSpPr>
            <a:spLocks noChangeArrowheads="1" noChangeShapeType="1" noTextEdit="1"/>
          </p:cNvSpPr>
          <p:nvPr/>
        </p:nvSpPr>
        <p:spPr bwMode="auto">
          <a:xfrm>
            <a:off x="3999471" y="5521236"/>
            <a:ext cx="8042275" cy="1430337"/>
          </a:xfrm>
          <a:prstGeom prst="rect">
            <a:avLst/>
          </a:prstGeom>
        </p:spPr>
        <p:txBody>
          <a:bodyPr wrap="none" fromWordArt="1">
            <a:prstTxWarp prst="textPlain">
              <a:avLst>
                <a:gd name="adj" fmla="val 50000"/>
              </a:avLst>
            </a:prstTxWarp>
          </a:bodyPr>
          <a:lstStyle/>
          <a:p>
            <a:pPr algn="ctr"/>
            <a:r>
              <a:rPr 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panose="020B0A04020102020204" pitchFamily="34" charset="0"/>
              </a:rPr>
              <a:t>Thank you for your attention</a:t>
            </a:r>
            <a:endParaRPr lang="mk-MK"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panose="020B0A04020102020204" pitchFamily="34" charset="0"/>
            </a:endParaRPr>
          </a:p>
        </p:txBody>
      </p:sp>
    </p:spTree>
    <p:extLst>
      <p:ext uri="{BB962C8B-B14F-4D97-AF65-F5344CB8AC3E}">
        <p14:creationId xmlns:p14="http://schemas.microsoft.com/office/powerpoint/2010/main" val="32319513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1880265" cy="6302326"/>
          </a:xfrm>
          <a:noFill/>
        </p:spPr>
        <p:txBody>
          <a:bodyPr>
            <a:noAutofit/>
          </a:bodyPr>
          <a:lstStyle/>
          <a:p>
            <a:pPr algn="just"/>
            <a:r>
              <a:rPr lang="ru-RU" b="1" dirty="0" smtClean="0">
                <a:solidFill>
                  <a:schemeClr val="bg1"/>
                </a:solidFill>
                <a:latin typeface="Calibri" panose="020F0502020204030204" pitchFamily="34" charset="0"/>
              </a:rPr>
              <a:t>Откако </a:t>
            </a:r>
            <a:r>
              <a:rPr lang="ru-RU" b="1" dirty="0">
                <a:solidFill>
                  <a:schemeClr val="bg1"/>
                </a:solidFill>
                <a:latin typeface="Calibri" panose="020F0502020204030204" pitchFamily="34" charset="0"/>
              </a:rPr>
              <a:t>ќе се идентификуваат </a:t>
            </a:r>
            <a:r>
              <a:rPr lang="ru-RU" b="1" dirty="0" smtClean="0">
                <a:solidFill>
                  <a:schemeClr val="bg1"/>
                </a:solidFill>
                <a:latin typeface="Calibri" panose="020F0502020204030204" pitchFamily="34" charset="0"/>
              </a:rPr>
              <a:t>трендовите на </a:t>
            </a:r>
            <a:r>
              <a:rPr lang="ru-RU" b="1" dirty="0">
                <a:solidFill>
                  <a:schemeClr val="bg1"/>
                </a:solidFill>
                <a:latin typeface="Calibri" panose="020F0502020204030204" pitchFamily="34" charset="0"/>
              </a:rPr>
              <a:t>деградација на земјиштето, квантифицирани и локализирани и пред да се дефинираат мерките за решавање на проблемот, треба да се спроведат два важни чекори за подобро разбирање на динамиката на деградација на земјиштето на </a:t>
            </a:r>
            <a:r>
              <a:rPr lang="ru-RU" b="1" dirty="0" smtClean="0">
                <a:solidFill>
                  <a:schemeClr val="bg1"/>
                </a:solidFill>
                <a:latin typeface="Calibri" panose="020F0502020204030204" pitchFamily="34" charset="0"/>
              </a:rPr>
              <a:t>национално </a:t>
            </a:r>
            <a:r>
              <a:rPr lang="ru-RU" b="1" dirty="0">
                <a:solidFill>
                  <a:schemeClr val="bg1"/>
                </a:solidFill>
                <a:latin typeface="Calibri" panose="020F0502020204030204" pitchFamily="34" charset="0"/>
              </a:rPr>
              <a:t>ниво:</a:t>
            </a:r>
          </a:p>
          <a:p>
            <a:pPr algn="just"/>
            <a:r>
              <a:rPr lang="ru-RU" b="1" dirty="0">
                <a:solidFill>
                  <a:schemeClr val="bg1"/>
                </a:solidFill>
                <a:latin typeface="Calibri" panose="020F0502020204030204" pitchFamily="34" charset="0"/>
              </a:rPr>
              <a:t>1. анализа на двигателите на процесите на деградација во различни делови на земјата; </a:t>
            </a:r>
            <a:r>
              <a:rPr lang="ru-RU" b="1" dirty="0" smtClean="0">
                <a:solidFill>
                  <a:schemeClr val="bg1"/>
                </a:solidFill>
                <a:latin typeface="Calibri" panose="020F0502020204030204" pitchFamily="34" charset="0"/>
              </a:rPr>
              <a:t>и</a:t>
            </a:r>
            <a:endParaRPr lang="ru-RU" b="1" dirty="0">
              <a:solidFill>
                <a:schemeClr val="bg1"/>
              </a:solidFill>
              <a:latin typeface="Calibri" panose="020F0502020204030204" pitchFamily="34" charset="0"/>
            </a:endParaRPr>
          </a:p>
          <a:p>
            <a:pPr algn="just"/>
            <a:r>
              <a:rPr lang="ru-RU" b="1" dirty="0">
                <a:solidFill>
                  <a:schemeClr val="bg1"/>
                </a:solidFill>
                <a:latin typeface="Calibri" panose="020F0502020204030204" pitchFamily="34" charset="0"/>
              </a:rPr>
              <a:t>2. проценка на правната и институционалната рамка за управување со земјиштето која влијае врз </a:t>
            </a:r>
            <a:r>
              <a:rPr lang="ru-RU" b="1" dirty="0" smtClean="0">
                <a:solidFill>
                  <a:schemeClr val="bg1"/>
                </a:solidFill>
                <a:latin typeface="Calibri" panose="020F0502020204030204" pitchFamily="34" charset="0"/>
              </a:rPr>
              <a:t>НДЗ</a:t>
            </a:r>
          </a:p>
          <a:p>
            <a:pPr algn="just"/>
            <a:endParaRPr lang="ru-RU" b="1" dirty="0" smtClean="0">
              <a:solidFill>
                <a:schemeClr val="bg1"/>
              </a:solidFill>
              <a:latin typeface="Calibri" panose="020F0502020204030204" pitchFamily="34" charset="0"/>
            </a:endParaRPr>
          </a:p>
          <a:p>
            <a:pPr marL="0" indent="0" algn="just">
              <a:buNone/>
            </a:pPr>
            <a:r>
              <a:rPr lang="ru-RU" b="1" dirty="0" smtClean="0">
                <a:solidFill>
                  <a:schemeClr val="bg1"/>
                </a:solidFill>
                <a:latin typeface="Calibri" panose="020F0502020204030204" pitchFamily="34" charset="0"/>
              </a:rPr>
              <a:t>Може </a:t>
            </a:r>
            <a:r>
              <a:rPr lang="ru-RU" b="1" dirty="0">
                <a:solidFill>
                  <a:schemeClr val="bg1"/>
                </a:solidFill>
                <a:latin typeface="Calibri" panose="020F0502020204030204" pitchFamily="34" charset="0"/>
              </a:rPr>
              <a:t>да се разликуваат два вида на </a:t>
            </a:r>
            <a:r>
              <a:rPr lang="ru-RU" b="1" dirty="0" smtClean="0">
                <a:solidFill>
                  <a:schemeClr val="bg1"/>
                </a:solidFill>
                <a:latin typeface="Calibri" panose="020F0502020204030204" pitchFamily="34" charset="0"/>
              </a:rPr>
              <a:t>двигатели:</a:t>
            </a:r>
            <a:endParaRPr lang="ru-RU" b="1" dirty="0">
              <a:solidFill>
                <a:schemeClr val="bg1"/>
              </a:solidFill>
              <a:latin typeface="Calibri" panose="020F0502020204030204" pitchFamily="34" charset="0"/>
            </a:endParaRPr>
          </a:p>
          <a:p>
            <a:pPr algn="just"/>
            <a:r>
              <a:rPr lang="ru-RU" b="1" dirty="0">
                <a:solidFill>
                  <a:schemeClr val="bg1"/>
                </a:solidFill>
                <a:latin typeface="Calibri" panose="020F0502020204030204" pitchFamily="34" charset="0"/>
              </a:rPr>
              <a:t>• </a:t>
            </a:r>
            <a:r>
              <a:rPr lang="ru-RU" b="1" dirty="0" smtClean="0">
                <a:solidFill>
                  <a:schemeClr val="bg1"/>
                </a:solidFill>
                <a:latin typeface="Calibri" panose="020F0502020204030204" pitchFamily="34" charset="0"/>
              </a:rPr>
              <a:t>директни двигатели кои се </a:t>
            </a:r>
            <a:r>
              <a:rPr lang="ru-RU" b="1" dirty="0">
                <a:solidFill>
                  <a:schemeClr val="bg1"/>
                </a:solidFill>
                <a:latin typeface="Calibri" panose="020F0502020204030204" pitchFamily="34" charset="0"/>
              </a:rPr>
              <a:t>директно поврзани со локалниот систем за користење на земјиштето;</a:t>
            </a:r>
          </a:p>
          <a:p>
            <a:pPr algn="just"/>
            <a:r>
              <a:rPr lang="ru-RU" b="1" dirty="0">
                <a:solidFill>
                  <a:schemeClr val="bg1"/>
                </a:solidFill>
                <a:latin typeface="Calibri" panose="020F0502020204030204" pitchFamily="34" charset="0"/>
              </a:rPr>
              <a:t>• </a:t>
            </a:r>
            <a:r>
              <a:rPr lang="ru-RU" b="1" dirty="0" smtClean="0">
                <a:solidFill>
                  <a:schemeClr val="bg1"/>
                </a:solidFill>
                <a:latin typeface="Calibri" panose="020F0502020204030204" pitchFamily="34" charset="0"/>
              </a:rPr>
              <a:t>индиректни двигатели кои можат </a:t>
            </a:r>
            <a:r>
              <a:rPr lang="ru-RU" b="1" dirty="0">
                <a:solidFill>
                  <a:schemeClr val="bg1"/>
                </a:solidFill>
                <a:latin typeface="Calibri" panose="020F0502020204030204" pitchFamily="34" charset="0"/>
              </a:rPr>
              <a:t>да бидат локални, национални или глобални и да вклучуваат демографски, економски и социо-политички околности</a:t>
            </a:r>
            <a:r>
              <a:rPr lang="ru-RU" b="1" dirty="0" smtClean="0">
                <a:solidFill>
                  <a:schemeClr val="bg1"/>
                </a:solidFill>
                <a:latin typeface="Calibri" panose="020F0502020204030204" pitchFamily="34" charset="0"/>
              </a:rPr>
              <a:t>. </a:t>
            </a:r>
            <a:endParaRPr lang="mk-MK" dirty="0">
              <a:solidFill>
                <a:schemeClr val="bg1"/>
              </a:solidFill>
              <a:latin typeface="Calibri" panose="020F0502020204030204" pitchFamily="34" charset="0"/>
            </a:endParaRPr>
          </a:p>
        </p:txBody>
      </p:sp>
    </p:spTree>
    <p:extLst>
      <p:ext uri="{BB962C8B-B14F-4D97-AF65-F5344CB8AC3E}">
        <p14:creationId xmlns:p14="http://schemas.microsoft.com/office/powerpoint/2010/main" val="42244043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9137" y="0"/>
            <a:ext cx="11029122" cy="1478570"/>
          </a:xfrm>
        </p:spPr>
        <p:txBody>
          <a:bodyPr/>
          <a:lstStyle/>
          <a:p>
            <a:pPr algn="ctr"/>
            <a:r>
              <a:rPr lang="mk-MK" b="1" dirty="0" smtClean="0">
                <a:solidFill>
                  <a:schemeClr val="bg1"/>
                </a:solidFill>
              </a:rPr>
              <a:t>5 (пет) категории на користење на земјиштето предмет на процеси на деградација</a:t>
            </a:r>
            <a:endParaRPr lang="mk-MK" b="1" dirty="0">
              <a:solidFill>
                <a:schemeClr val="bg1"/>
              </a:solidFill>
            </a:endParaRPr>
          </a:p>
        </p:txBody>
      </p:sp>
      <p:sp>
        <p:nvSpPr>
          <p:cNvPr id="3" name="Content Placeholder 2"/>
          <p:cNvSpPr>
            <a:spLocks noGrp="1"/>
          </p:cNvSpPr>
          <p:nvPr>
            <p:ph idx="1"/>
          </p:nvPr>
        </p:nvSpPr>
        <p:spPr>
          <a:xfrm>
            <a:off x="0" y="1478570"/>
            <a:ext cx="12234931" cy="5379430"/>
          </a:xfrm>
        </p:spPr>
        <p:txBody>
          <a:bodyPr>
            <a:noAutofit/>
          </a:bodyPr>
          <a:lstStyle/>
          <a:p>
            <a:r>
              <a:rPr lang="ru-RU" dirty="0" smtClean="0">
                <a:solidFill>
                  <a:schemeClr val="bg1"/>
                </a:solidFill>
              </a:rPr>
              <a:t>Пред да се извши проценката </a:t>
            </a:r>
            <a:r>
              <a:rPr lang="ru-RU" dirty="0">
                <a:solidFill>
                  <a:schemeClr val="bg1"/>
                </a:solidFill>
              </a:rPr>
              <a:t>на </a:t>
            </a:r>
            <a:r>
              <a:rPr lang="ru-RU" dirty="0" smtClean="0">
                <a:solidFill>
                  <a:schemeClr val="bg1"/>
                </a:solidFill>
              </a:rPr>
              <a:t>двигателите за </a:t>
            </a:r>
            <a:r>
              <a:rPr lang="ru-RU" dirty="0">
                <a:solidFill>
                  <a:schemeClr val="bg1"/>
                </a:solidFill>
              </a:rPr>
              <a:t>деградација на земјиштето, важно е прво да се идентификуваат категориите на користење на земјиштето погодени од деградацијата на земјиштето и да се специфицира за секој од нив видот на деградација на земјиштето</a:t>
            </a:r>
            <a:r>
              <a:rPr lang="ru-RU" dirty="0" smtClean="0">
                <a:solidFill>
                  <a:schemeClr val="bg1"/>
                </a:solidFill>
              </a:rPr>
              <a:t>.</a:t>
            </a:r>
          </a:p>
          <a:p>
            <a:r>
              <a:rPr lang="ru-RU" dirty="0" smtClean="0">
                <a:solidFill>
                  <a:schemeClr val="bg1"/>
                </a:solidFill>
              </a:rPr>
              <a:t> </a:t>
            </a:r>
            <a:r>
              <a:rPr lang="ru-RU" dirty="0">
                <a:solidFill>
                  <a:schemeClr val="bg1"/>
                </a:solidFill>
              </a:rPr>
              <a:t>Постојат пет основни категории на користење на земјиштето, кои можат да се совпаднат со класите за покривање на земјиштето опишани претходно </a:t>
            </a:r>
            <a:endParaRPr lang="ru-RU" dirty="0" smtClean="0">
              <a:solidFill>
                <a:schemeClr val="bg1"/>
              </a:solidFill>
            </a:endParaRPr>
          </a:p>
          <a:p>
            <a:r>
              <a:rPr lang="ru-RU" b="1" dirty="0" smtClean="0">
                <a:solidFill>
                  <a:schemeClr val="bg1"/>
                </a:solidFill>
              </a:rPr>
              <a:t>обработливо земјоделско </a:t>
            </a:r>
            <a:r>
              <a:rPr lang="ru-RU" b="1" dirty="0">
                <a:solidFill>
                  <a:schemeClr val="bg1"/>
                </a:solidFill>
              </a:rPr>
              <a:t>земјиште</a:t>
            </a:r>
            <a:r>
              <a:rPr lang="ru-RU" dirty="0">
                <a:solidFill>
                  <a:schemeClr val="bg1"/>
                </a:solidFill>
              </a:rPr>
              <a:t>, </a:t>
            </a:r>
            <a:endParaRPr lang="ru-RU" dirty="0" smtClean="0">
              <a:solidFill>
                <a:schemeClr val="bg1"/>
              </a:solidFill>
            </a:endParaRPr>
          </a:p>
          <a:p>
            <a:pPr>
              <a:spcBef>
                <a:spcPts val="0"/>
              </a:spcBef>
            </a:pPr>
            <a:r>
              <a:rPr lang="ru-RU" b="1" dirty="0" smtClean="0">
                <a:solidFill>
                  <a:schemeClr val="bg1"/>
                </a:solidFill>
              </a:rPr>
              <a:t>пасишта</a:t>
            </a:r>
            <a:endParaRPr lang="ru-RU" dirty="0" smtClean="0">
              <a:solidFill>
                <a:schemeClr val="bg1"/>
              </a:solidFill>
            </a:endParaRPr>
          </a:p>
          <a:p>
            <a:pPr>
              <a:spcBef>
                <a:spcPts val="0"/>
              </a:spcBef>
            </a:pPr>
            <a:r>
              <a:rPr lang="ru-RU" b="1" dirty="0" smtClean="0">
                <a:solidFill>
                  <a:schemeClr val="bg1"/>
                </a:solidFill>
              </a:rPr>
              <a:t>шума</a:t>
            </a:r>
            <a:r>
              <a:rPr lang="ru-RU" dirty="0">
                <a:solidFill>
                  <a:schemeClr val="bg1"/>
                </a:solidFill>
              </a:rPr>
              <a:t>, </a:t>
            </a:r>
            <a:endParaRPr lang="ru-RU" dirty="0" smtClean="0">
              <a:solidFill>
                <a:schemeClr val="bg1"/>
              </a:solidFill>
            </a:endParaRPr>
          </a:p>
          <a:p>
            <a:pPr>
              <a:spcBef>
                <a:spcPts val="0"/>
              </a:spcBef>
            </a:pPr>
            <a:r>
              <a:rPr lang="ru-RU" b="1" dirty="0" smtClean="0">
                <a:solidFill>
                  <a:schemeClr val="bg1"/>
                </a:solidFill>
              </a:rPr>
              <a:t>мешано </a:t>
            </a:r>
            <a:r>
              <a:rPr lang="ru-RU" b="1" dirty="0">
                <a:solidFill>
                  <a:schemeClr val="bg1"/>
                </a:solidFill>
              </a:rPr>
              <a:t>користење на земјиштето </a:t>
            </a:r>
            <a:endParaRPr lang="ru-RU" b="1" dirty="0" smtClean="0">
              <a:solidFill>
                <a:schemeClr val="bg1"/>
              </a:solidFill>
            </a:endParaRPr>
          </a:p>
          <a:p>
            <a:pPr>
              <a:spcBef>
                <a:spcPts val="0"/>
              </a:spcBef>
            </a:pPr>
            <a:r>
              <a:rPr lang="ru-RU" b="1" dirty="0" smtClean="0">
                <a:solidFill>
                  <a:schemeClr val="bg1"/>
                </a:solidFill>
              </a:rPr>
              <a:t>не-вегетативно</a:t>
            </a:r>
            <a:r>
              <a:rPr lang="ru-RU" dirty="0" smtClean="0">
                <a:solidFill>
                  <a:schemeClr val="bg1"/>
                </a:solidFill>
              </a:rPr>
              <a:t> </a:t>
            </a:r>
            <a:r>
              <a:rPr lang="ru-RU" b="1" dirty="0">
                <a:solidFill>
                  <a:schemeClr val="bg1"/>
                </a:solidFill>
              </a:rPr>
              <a:t>вештачко користење на земјиштето </a:t>
            </a:r>
            <a:r>
              <a:rPr lang="ru-RU" dirty="0">
                <a:solidFill>
                  <a:schemeClr val="bg1"/>
                </a:solidFill>
              </a:rPr>
              <a:t>(рударство, човечки </a:t>
            </a:r>
            <a:r>
              <a:rPr lang="ru-RU" dirty="0" smtClean="0">
                <a:solidFill>
                  <a:schemeClr val="bg1"/>
                </a:solidFill>
              </a:rPr>
              <a:t>населби..., </a:t>
            </a:r>
            <a:endParaRPr lang="mk-MK" dirty="0">
              <a:solidFill>
                <a:schemeClr val="bg1"/>
              </a:solidFill>
            </a:endParaRPr>
          </a:p>
        </p:txBody>
      </p:sp>
    </p:spTree>
    <p:extLst>
      <p:ext uri="{BB962C8B-B14F-4D97-AF65-F5344CB8AC3E}">
        <p14:creationId xmlns:p14="http://schemas.microsoft.com/office/powerpoint/2010/main" val="26748414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14802" y="265943"/>
            <a:ext cx="10548841" cy="5994180"/>
          </a:xfrm>
        </p:spPr>
        <p:txBody>
          <a:bodyPr>
            <a:noAutofit/>
          </a:bodyPr>
          <a:lstStyle/>
          <a:p>
            <a:r>
              <a:rPr lang="mk-MK" b="1" dirty="0" smtClean="0">
                <a:solidFill>
                  <a:schemeClr val="bg1"/>
                </a:solidFill>
                <a:latin typeface="Calibri" panose="020F0502020204030204" pitchFamily="34" charset="0"/>
              </a:rPr>
              <a:t>Претходно наведените 5 категории на користење на земјиштесе предмет на различни типови (форми) на деградавија на земјиштете. Според </a:t>
            </a:r>
            <a:r>
              <a:rPr lang="en-US" b="1" dirty="0" smtClean="0">
                <a:solidFill>
                  <a:schemeClr val="bg1"/>
                </a:solidFill>
                <a:latin typeface="Calibri" panose="020F0502020204030204" pitchFamily="34" charset="0"/>
              </a:rPr>
              <a:t>“</a:t>
            </a:r>
            <a:r>
              <a:rPr lang="en-GB" dirty="0" smtClean="0">
                <a:solidFill>
                  <a:schemeClr val="bg1"/>
                </a:solidFill>
                <a:latin typeface="Calibri" panose="020F0502020204030204" pitchFamily="34" charset="0"/>
                <a:ea typeface="Calibri" panose="020F0502020204030204" pitchFamily="34" charset="0"/>
                <a:cs typeface="HelveticaNeue-Light"/>
              </a:rPr>
              <a:t>The </a:t>
            </a:r>
            <a:r>
              <a:rPr lang="en-GB" dirty="0">
                <a:solidFill>
                  <a:schemeClr val="bg1"/>
                </a:solidFill>
                <a:latin typeface="Calibri" panose="020F0502020204030204" pitchFamily="34" charset="0"/>
                <a:ea typeface="Calibri" panose="020F0502020204030204" pitchFamily="34" charset="0"/>
                <a:cs typeface="HelveticaNeue-Light"/>
              </a:rPr>
              <a:t>World Overview of Conservation Approaches and Technologies (WOCAT: </a:t>
            </a:r>
            <a:r>
              <a:rPr lang="en-GB" dirty="0">
                <a:solidFill>
                  <a:schemeClr val="bg1"/>
                </a:solidFill>
                <a:latin typeface="Calibri" panose="020F0502020204030204" pitchFamily="34" charset="0"/>
                <a:ea typeface="Calibri" panose="020F0502020204030204" pitchFamily="34" charset="0"/>
                <a:cs typeface="HelveticaNeue-Light"/>
                <a:hlinkClick r:id="rId2"/>
              </a:rPr>
              <a:t>https://www.wocat.net</a:t>
            </a:r>
            <a:r>
              <a:rPr lang="en-GB" dirty="0" smtClean="0">
                <a:solidFill>
                  <a:schemeClr val="bg1"/>
                </a:solidFill>
                <a:latin typeface="Calibri" panose="020F0502020204030204" pitchFamily="34" charset="0"/>
                <a:ea typeface="Calibri" panose="020F0502020204030204" pitchFamily="34" charset="0"/>
                <a:cs typeface="HelveticaNeue-Light"/>
              </a:rPr>
              <a:t>)”  </a:t>
            </a:r>
            <a:r>
              <a:rPr lang="mk-MK" dirty="0" smtClean="0">
                <a:solidFill>
                  <a:schemeClr val="bg1"/>
                </a:solidFill>
                <a:latin typeface="Calibri" panose="020F0502020204030204" pitchFamily="34" charset="0"/>
                <a:ea typeface="Calibri" panose="020F0502020204030204" pitchFamily="34" charset="0"/>
                <a:cs typeface="HelveticaNeue-Light"/>
              </a:rPr>
              <a:t>има 6 главни типа на деградација</a:t>
            </a:r>
            <a:r>
              <a:rPr lang="en-US" dirty="0" smtClean="0">
                <a:solidFill>
                  <a:schemeClr val="bg1"/>
                </a:solidFill>
                <a:latin typeface="Calibri" panose="020F0502020204030204" pitchFamily="34" charset="0"/>
                <a:ea typeface="Calibri" panose="020F0502020204030204" pitchFamily="34" charset="0"/>
                <a:cs typeface="HelveticaNeue-Light"/>
              </a:rPr>
              <a:t>:</a:t>
            </a:r>
          </a:p>
          <a:p>
            <a:r>
              <a:rPr lang="mk-MK" b="1" dirty="0" smtClean="0">
                <a:solidFill>
                  <a:schemeClr val="bg1"/>
                </a:solidFill>
                <a:latin typeface="Calibri" panose="020F0502020204030204" pitchFamily="34" charset="0"/>
              </a:rPr>
              <a:t>Водна ерозија</a:t>
            </a:r>
          </a:p>
          <a:p>
            <a:r>
              <a:rPr lang="mk-MK" b="1" dirty="0" smtClean="0">
                <a:solidFill>
                  <a:schemeClr val="bg1"/>
                </a:solidFill>
                <a:latin typeface="Calibri" panose="020F0502020204030204" pitchFamily="34" charset="0"/>
              </a:rPr>
              <a:t>Ветрова ерозија</a:t>
            </a:r>
          </a:p>
          <a:p>
            <a:r>
              <a:rPr lang="mk-MK" b="1" dirty="0" smtClean="0">
                <a:solidFill>
                  <a:schemeClr val="bg1"/>
                </a:solidFill>
                <a:latin typeface="Calibri" panose="020F0502020204030204" pitchFamily="34" charset="0"/>
              </a:rPr>
              <a:t>Хемиска деградација на почвата</a:t>
            </a:r>
          </a:p>
          <a:p>
            <a:r>
              <a:rPr lang="mk-MK" b="1" dirty="0" smtClean="0">
                <a:solidFill>
                  <a:schemeClr val="bg1"/>
                </a:solidFill>
                <a:latin typeface="Calibri" panose="020F0502020204030204" pitchFamily="34" charset="0"/>
              </a:rPr>
              <a:t>Физичка деградација на почвата</a:t>
            </a:r>
          </a:p>
          <a:p>
            <a:r>
              <a:rPr lang="mk-MK" b="1" dirty="0" smtClean="0">
                <a:solidFill>
                  <a:schemeClr val="bg1"/>
                </a:solidFill>
                <a:latin typeface="Calibri" panose="020F0502020204030204" pitchFamily="34" charset="0"/>
              </a:rPr>
              <a:t>Деградација на водите</a:t>
            </a:r>
          </a:p>
          <a:p>
            <a:r>
              <a:rPr lang="mk-MK" b="1" dirty="0" smtClean="0">
                <a:solidFill>
                  <a:schemeClr val="bg1"/>
                </a:solidFill>
                <a:latin typeface="Calibri" panose="020F0502020204030204" pitchFamily="34" charset="0"/>
              </a:rPr>
              <a:t>Биолошка деградација</a:t>
            </a:r>
          </a:p>
          <a:p>
            <a:endParaRPr lang="mk-MK" b="1" dirty="0">
              <a:solidFill>
                <a:schemeClr val="bg1"/>
              </a:solidFill>
              <a:latin typeface="Calibri" panose="020F0502020204030204" pitchFamily="34" charset="0"/>
            </a:endParaRPr>
          </a:p>
        </p:txBody>
      </p:sp>
    </p:spTree>
    <p:extLst>
      <p:ext uri="{BB962C8B-B14F-4D97-AF65-F5344CB8AC3E}">
        <p14:creationId xmlns:p14="http://schemas.microsoft.com/office/powerpoint/2010/main" val="26845287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5910"/>
            <a:ext cx="12192000" cy="6973909"/>
          </a:xfrm>
          <a:solidFill>
            <a:schemeClr val="accent4">
              <a:lumMod val="60000"/>
              <a:lumOff val="40000"/>
            </a:schemeClr>
          </a:solidFill>
        </p:spPr>
        <p:txBody>
          <a:bodyPr>
            <a:normAutofit fontScale="92500" lnSpcReduction="20000"/>
          </a:bodyPr>
          <a:lstStyle/>
          <a:p>
            <a:r>
              <a:rPr lang="ru-RU" sz="2000" b="1" dirty="0">
                <a:solidFill>
                  <a:schemeClr val="bg1"/>
                </a:solidFill>
                <a:latin typeface="Calibri" panose="020F0502020204030204" pitchFamily="34" charset="0"/>
              </a:rPr>
              <a:t>1. </a:t>
            </a:r>
            <a:r>
              <a:rPr lang="ru-RU" sz="2000" b="1" dirty="0" smtClean="0">
                <a:solidFill>
                  <a:schemeClr val="bg1"/>
                </a:solidFill>
                <a:latin typeface="Calibri" panose="020F0502020204030204" pitchFamily="34" charset="0"/>
              </a:rPr>
              <a:t>Водна Ерозија,  </a:t>
            </a:r>
            <a:r>
              <a:rPr lang="ru-RU" sz="2000" dirty="0" smtClean="0">
                <a:solidFill>
                  <a:schemeClr val="bg1"/>
                </a:solidFill>
                <a:latin typeface="Calibri" panose="020F0502020204030204" pitchFamily="34" charset="0"/>
              </a:rPr>
              <a:t>губење </a:t>
            </a:r>
            <a:r>
              <a:rPr lang="ru-RU" sz="2000" dirty="0">
                <a:solidFill>
                  <a:schemeClr val="bg1"/>
                </a:solidFill>
                <a:latin typeface="Calibri" panose="020F0502020204030204" pitchFamily="34" charset="0"/>
              </a:rPr>
              <a:t>на површински </a:t>
            </a:r>
            <a:r>
              <a:rPr lang="ru-RU" sz="2000" dirty="0" smtClean="0">
                <a:solidFill>
                  <a:schemeClr val="bg1"/>
                </a:solidFill>
                <a:latin typeface="Calibri" panose="020F0502020204030204" pitchFamily="34" charset="0"/>
              </a:rPr>
              <a:t>слоеви, јаружеста  </a:t>
            </a:r>
            <a:r>
              <a:rPr lang="ru-RU" sz="2000" dirty="0">
                <a:solidFill>
                  <a:schemeClr val="bg1"/>
                </a:solidFill>
                <a:latin typeface="Calibri" panose="020F0502020204030204" pitchFamily="34" charset="0"/>
              </a:rPr>
              <a:t>ерозија, лизгање на земјиштето и </a:t>
            </a:r>
            <a:r>
              <a:rPr lang="ru-RU" sz="2000" dirty="0" smtClean="0">
                <a:solidFill>
                  <a:schemeClr val="bg1"/>
                </a:solidFill>
                <a:latin typeface="Calibri" panose="020F0502020204030204" pitchFamily="34" charset="0"/>
              </a:rPr>
              <a:t>бреговите </a:t>
            </a:r>
            <a:r>
              <a:rPr lang="ru-RU" sz="2000" dirty="0">
                <a:solidFill>
                  <a:schemeClr val="bg1"/>
                </a:solidFill>
                <a:latin typeface="Calibri" panose="020F0502020204030204" pitchFamily="34" charset="0"/>
              </a:rPr>
              <a:t>и крајбрежна </a:t>
            </a:r>
            <a:r>
              <a:rPr lang="ru-RU" sz="2000" dirty="0" smtClean="0">
                <a:solidFill>
                  <a:schemeClr val="bg1"/>
                </a:solidFill>
                <a:latin typeface="Calibri" panose="020F0502020204030204" pitchFamily="34" charset="0"/>
              </a:rPr>
              <a:t>ерозија. Водната ерозија предизвикува ефекти на деградација на локацијата, како што се таложење </a:t>
            </a:r>
            <a:r>
              <a:rPr lang="ru-RU" sz="2000" dirty="0">
                <a:solidFill>
                  <a:schemeClr val="bg1"/>
                </a:solidFill>
                <a:latin typeface="Calibri" panose="020F0502020204030204" pitchFamily="34" charset="0"/>
              </a:rPr>
              <a:t>на седименти по течението, поплавување, </a:t>
            </a:r>
            <a:r>
              <a:rPr lang="ru-RU" sz="2000" dirty="0" smtClean="0">
                <a:solidFill>
                  <a:schemeClr val="bg1"/>
                </a:solidFill>
                <a:latin typeface="Calibri" panose="020F0502020204030204" pitchFamily="34" charset="0"/>
              </a:rPr>
              <a:t>засипување </a:t>
            </a:r>
            <a:r>
              <a:rPr lang="ru-RU" sz="2000" dirty="0">
                <a:solidFill>
                  <a:schemeClr val="bg1"/>
                </a:solidFill>
                <a:latin typeface="Calibri" panose="020F0502020204030204" pitchFamily="34" charset="0"/>
              </a:rPr>
              <a:t>на резервоарите и водите </a:t>
            </a:r>
            <a:r>
              <a:rPr lang="ru-RU" sz="2000" dirty="0" smtClean="0">
                <a:solidFill>
                  <a:schemeClr val="bg1"/>
                </a:solidFill>
                <a:latin typeface="Calibri" panose="020F0502020204030204" pitchFamily="34" charset="0"/>
              </a:rPr>
              <a:t>и </a:t>
            </a:r>
            <a:r>
              <a:rPr lang="ru-RU" sz="2000" dirty="0">
                <a:solidFill>
                  <a:schemeClr val="bg1"/>
                </a:solidFill>
                <a:latin typeface="Calibri" panose="020F0502020204030204" pitchFamily="34" charset="0"/>
              </a:rPr>
              <a:t>загадување на водни тела со еродирани седименти. </a:t>
            </a:r>
            <a:r>
              <a:rPr lang="ru-RU" sz="2000" dirty="0" smtClean="0">
                <a:solidFill>
                  <a:schemeClr val="bg1"/>
                </a:solidFill>
                <a:latin typeface="Calibri" panose="020F0502020204030204" pitchFamily="34" charset="0"/>
              </a:rPr>
              <a:t>Главните причини за ерозија на почвата со вода се недоволно покриеност на земјиштето со вегетацијата, заедно со несоодветно управување со почвата и културите, често засилена со природни причини како што се топографија, интензивни / екстремни врнежи од дожд</a:t>
            </a:r>
          </a:p>
          <a:p>
            <a:r>
              <a:rPr lang="ru-RU" sz="2000" b="1" dirty="0" smtClean="0">
                <a:solidFill>
                  <a:schemeClr val="bg1"/>
                </a:solidFill>
                <a:latin typeface="Calibri" panose="020F0502020204030204" pitchFamily="34" charset="0"/>
              </a:rPr>
              <a:t>2. Ветрова Ерозија, </a:t>
            </a:r>
            <a:r>
              <a:rPr lang="ru-RU" sz="2000" dirty="0" smtClean="0">
                <a:solidFill>
                  <a:schemeClr val="bg1"/>
                </a:solidFill>
                <a:latin typeface="Calibri" panose="020F0502020204030204" pitchFamily="34" charset="0"/>
              </a:rPr>
              <a:t>вклучувајќи губење на горниот слој на почвата - многу честа форма на деградација во јаловиштето зони - предизвикани од намалување на вегетацијата  (земјиш</a:t>
            </a:r>
            <a:r>
              <a:rPr lang="mk-MK" sz="2000" dirty="0" smtClean="0">
                <a:solidFill>
                  <a:schemeClr val="bg1"/>
                </a:solidFill>
                <a:latin typeface="Calibri" panose="020F0502020204030204" pitchFamily="34" charset="0"/>
              </a:rPr>
              <a:t>ниот </a:t>
            </a:r>
            <a:r>
              <a:rPr lang="ru-RU" sz="2000" dirty="0" smtClean="0">
                <a:solidFill>
                  <a:schemeClr val="bg1"/>
                </a:solidFill>
                <a:latin typeface="Calibri" panose="020F0502020204030204" pitchFamily="34" charset="0"/>
              </a:rPr>
              <a:t>покров), дефлација на илести и глинести честички  на и надвор од локацијата деградација, како што е таложење на песочни честички на значително растојание од неговото потекло.</a:t>
            </a:r>
          </a:p>
          <a:p>
            <a:r>
              <a:rPr lang="ru-RU" sz="2000" b="1" dirty="0" smtClean="0">
                <a:solidFill>
                  <a:schemeClr val="bg1"/>
                </a:solidFill>
                <a:latin typeface="Calibri" panose="020F0502020204030204" pitchFamily="34" charset="0"/>
              </a:rPr>
              <a:t>3. Хемиска деградација на почвата</a:t>
            </a:r>
            <a:r>
              <a:rPr lang="ru-RU" sz="2000" dirty="0" smtClean="0">
                <a:solidFill>
                  <a:schemeClr val="bg1"/>
                </a:solidFill>
                <a:latin typeface="Calibri" panose="020F0502020204030204" pitchFamily="34" charset="0"/>
              </a:rPr>
              <a:t>, вклучувајќи </a:t>
            </a:r>
            <a:r>
              <a:rPr lang="ru-RU" sz="2000" u="sng" dirty="0" smtClean="0">
                <a:solidFill>
                  <a:schemeClr val="bg1"/>
                </a:solidFill>
                <a:latin typeface="Calibri" panose="020F0502020204030204" pitchFamily="34" charset="0"/>
              </a:rPr>
              <a:t>намалување на плодноста и намалена содржина на органска материја</a:t>
            </a:r>
            <a:r>
              <a:rPr lang="ru-RU" sz="2000" dirty="0" smtClean="0">
                <a:solidFill>
                  <a:schemeClr val="bg1"/>
                </a:solidFill>
                <a:latin typeface="Calibri" panose="020F0502020204030204" pitchFamily="34" charset="0"/>
              </a:rPr>
              <a:t>, поради т.н. "рударство на почвата" (хранливи материи изгубени преку бербата, горење или истекување не се или се недоволно компензирани со </a:t>
            </a:r>
            <a:r>
              <a:rPr lang="en-US" sz="2000" dirty="0" smtClean="0">
                <a:solidFill>
                  <a:schemeClr val="bg1"/>
                </a:solidFill>
                <a:latin typeface="Calibri" panose="020F0502020204030204" pitchFamily="34" charset="0"/>
              </a:rPr>
              <a:t>“</a:t>
            </a:r>
            <a:r>
              <a:rPr lang="mk-MK" sz="2000" dirty="0" smtClean="0">
                <a:solidFill>
                  <a:schemeClr val="bg1"/>
                </a:solidFill>
                <a:latin typeface="Calibri" panose="020F0502020204030204" pitchFamily="34" charset="0"/>
              </a:rPr>
              <a:t>инпут</a:t>
            </a:r>
            <a:r>
              <a:rPr lang="en-US" sz="2000" dirty="0" smtClean="0">
                <a:solidFill>
                  <a:schemeClr val="bg1"/>
                </a:solidFill>
                <a:latin typeface="Calibri" panose="020F0502020204030204" pitchFamily="34" charset="0"/>
              </a:rPr>
              <a:t>”</a:t>
            </a:r>
            <a:r>
              <a:rPr lang="ru-RU" sz="2000" dirty="0" smtClean="0">
                <a:solidFill>
                  <a:schemeClr val="bg1"/>
                </a:solidFill>
                <a:latin typeface="Calibri" panose="020F0502020204030204" pitchFamily="34" charset="0"/>
              </a:rPr>
              <a:t> на хранливи материи и органска материја како ѓубриво,,</a:t>
            </a:r>
            <a:r>
              <a:rPr lang="en-US" sz="2000" dirty="0" smtClean="0">
                <a:solidFill>
                  <a:schemeClr val="bg1"/>
                </a:solidFill>
                <a:latin typeface="Calibri" panose="020F0502020204030204" pitchFamily="34" charset="0"/>
              </a:rPr>
              <a:t> </a:t>
            </a:r>
            <a:r>
              <a:rPr lang="mk-MK" sz="2000" dirty="0" smtClean="0">
                <a:solidFill>
                  <a:schemeClr val="bg1"/>
                </a:solidFill>
                <a:latin typeface="Calibri" panose="020F0502020204030204" pitchFamily="34" charset="0"/>
              </a:rPr>
              <a:t>палење на </a:t>
            </a:r>
            <a:r>
              <a:rPr lang="ru-RU" sz="2000" dirty="0" smtClean="0">
                <a:solidFill>
                  <a:schemeClr val="bg1"/>
                </a:solidFill>
                <a:latin typeface="Calibri" panose="020F0502020204030204" pitchFamily="34" charset="0"/>
              </a:rPr>
              <a:t> стрништата и речни  поплави). Овој тип на деградација често се комбинира со оксидација и испарување, односно емисии на стакленички гасови N</a:t>
            </a:r>
            <a:r>
              <a:rPr lang="ru-RU" sz="2000" baseline="-25000" dirty="0" smtClean="0">
                <a:solidFill>
                  <a:schemeClr val="bg1"/>
                </a:solidFill>
                <a:latin typeface="Calibri" panose="020F0502020204030204" pitchFamily="34" charset="0"/>
              </a:rPr>
              <a:t>2</a:t>
            </a:r>
            <a:r>
              <a:rPr lang="ru-RU" sz="2000" dirty="0" smtClean="0">
                <a:solidFill>
                  <a:schemeClr val="bg1"/>
                </a:solidFill>
                <a:latin typeface="Calibri" panose="020F0502020204030204" pitchFamily="34" charset="0"/>
              </a:rPr>
              <a:t>O, CO</a:t>
            </a:r>
            <a:r>
              <a:rPr lang="ru-RU" sz="2000" baseline="-25000" dirty="0" smtClean="0">
                <a:solidFill>
                  <a:schemeClr val="bg1"/>
                </a:solidFill>
                <a:latin typeface="Calibri" panose="020F0502020204030204" pitchFamily="34" charset="0"/>
              </a:rPr>
              <a:t>2 </a:t>
            </a:r>
            <a:r>
              <a:rPr lang="ru-RU" sz="2000" dirty="0" smtClean="0">
                <a:solidFill>
                  <a:schemeClr val="bg1"/>
                </a:solidFill>
                <a:latin typeface="Calibri" panose="020F0502020204030204" pitchFamily="34" charset="0"/>
              </a:rPr>
              <a:t>и CH</a:t>
            </a:r>
            <a:r>
              <a:rPr lang="ru-RU" sz="2000" baseline="-25000" dirty="0" smtClean="0">
                <a:solidFill>
                  <a:schemeClr val="bg1"/>
                </a:solidFill>
                <a:latin typeface="Calibri" panose="020F0502020204030204" pitchFamily="34" charset="0"/>
              </a:rPr>
              <a:t>4</a:t>
            </a:r>
            <a:r>
              <a:rPr lang="ru-RU" sz="2000" dirty="0" smtClean="0">
                <a:solidFill>
                  <a:schemeClr val="bg1"/>
                </a:solidFill>
                <a:latin typeface="Calibri" panose="020F0502020204030204" pitchFamily="34" charset="0"/>
              </a:rPr>
              <a:t>. Ова се зголемува, особено под интензивни комерцијални земјоделски системи, имено монокултура. Друга форма на влошување на почвата е </a:t>
            </a:r>
            <a:r>
              <a:rPr lang="ru-RU" sz="2000" u="sng" dirty="0" smtClean="0">
                <a:solidFill>
                  <a:schemeClr val="bg1"/>
                </a:solidFill>
                <a:latin typeface="Calibri" panose="020F0502020204030204" pitchFamily="34" charset="0"/>
              </a:rPr>
              <a:t>закиселување </a:t>
            </a:r>
            <a:r>
              <a:rPr lang="ru-RU" sz="2000" dirty="0" smtClean="0">
                <a:solidFill>
                  <a:schemeClr val="bg1"/>
                </a:solidFill>
                <a:latin typeface="Calibri" panose="020F0502020204030204" pitchFamily="34" charset="0"/>
              </a:rPr>
              <a:t>(намалување на pH на почвата) поради употребата на кисела ѓубрива и повремено атмосферско наталожување (кисели дождови се чести во близина на големите индустриски градови). </a:t>
            </a:r>
            <a:r>
              <a:rPr lang="ru-RU" sz="2000" u="sng" dirty="0" smtClean="0">
                <a:solidFill>
                  <a:schemeClr val="bg1"/>
                </a:solidFill>
                <a:latin typeface="Calibri" panose="020F0502020204030204" pitchFamily="34" charset="0"/>
              </a:rPr>
              <a:t>Загадувањето на почвата </a:t>
            </a:r>
            <a:r>
              <a:rPr lang="ru-RU" sz="2000" dirty="0" smtClean="0">
                <a:solidFill>
                  <a:schemeClr val="bg1"/>
                </a:solidFill>
                <a:latin typeface="Calibri" panose="020F0502020204030204" pitchFamily="34" charset="0"/>
              </a:rPr>
              <a:t>се однесува на контаминација на почвата со токсични материјали од локални или дифузни извори. Исто така, вклучува </a:t>
            </a:r>
            <a:r>
              <a:rPr lang="ru-RU" sz="2000" u="sng" dirty="0" smtClean="0">
                <a:solidFill>
                  <a:schemeClr val="bg1"/>
                </a:solidFill>
                <a:latin typeface="Calibri" panose="020F0502020204030204" pitchFamily="34" charset="0"/>
              </a:rPr>
              <a:t>засолување и алкализација </a:t>
            </a:r>
            <a:r>
              <a:rPr lang="ru-RU" sz="2000" dirty="0" smtClean="0">
                <a:solidFill>
                  <a:schemeClr val="bg1"/>
                </a:solidFill>
                <a:latin typeface="Calibri" panose="020F0502020204030204" pitchFamily="34" charset="0"/>
              </a:rPr>
              <a:t>со нето зголемување на содржината на сол во горниот слој, што доведува до пад на продуктивноста поради неговата токсичност за културите. </a:t>
            </a:r>
          </a:p>
          <a:p>
            <a:endParaRPr lang="mk-MK" sz="20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31285008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028868" cy="6748530"/>
          </a:xfrm>
          <a:solidFill>
            <a:schemeClr val="accent4">
              <a:lumMod val="60000"/>
              <a:lumOff val="40000"/>
            </a:schemeClr>
          </a:solidFill>
        </p:spPr>
        <p:txBody>
          <a:bodyPr>
            <a:noAutofit/>
          </a:bodyPr>
          <a:lstStyle/>
          <a:p>
            <a:r>
              <a:rPr lang="ru-RU" sz="2000" b="1" dirty="0">
                <a:solidFill>
                  <a:schemeClr val="bg1"/>
                </a:solidFill>
                <a:latin typeface="Calibri" panose="020F0502020204030204" pitchFamily="34" charset="0"/>
              </a:rPr>
              <a:t>4. </a:t>
            </a:r>
            <a:r>
              <a:rPr lang="ru-RU" sz="2000" b="1" dirty="0" smtClean="0">
                <a:solidFill>
                  <a:schemeClr val="bg1"/>
                </a:solidFill>
                <a:latin typeface="Calibri" panose="020F0502020204030204" pitchFamily="34" charset="0"/>
              </a:rPr>
              <a:t>Физичка дегрдација на </a:t>
            </a:r>
            <a:r>
              <a:rPr lang="ru-RU" sz="2000" b="1" dirty="0">
                <a:solidFill>
                  <a:schemeClr val="bg1"/>
                </a:solidFill>
                <a:latin typeface="Calibri" panose="020F0502020204030204" pitchFamily="34" charset="0"/>
              </a:rPr>
              <a:t>почвата</a:t>
            </a:r>
            <a:r>
              <a:rPr lang="ru-RU" sz="2000" dirty="0">
                <a:solidFill>
                  <a:schemeClr val="bg1"/>
                </a:solidFill>
                <a:latin typeface="Calibri" panose="020F0502020204030204" pitchFamily="34" charset="0"/>
              </a:rPr>
              <a:t>, вклучувајќи и </a:t>
            </a:r>
            <a:r>
              <a:rPr lang="ru-RU" sz="2000" u="sng" dirty="0">
                <a:solidFill>
                  <a:schemeClr val="bg1"/>
                </a:solidFill>
                <a:latin typeface="Calibri" panose="020F0502020204030204" pitchFamily="34" charset="0"/>
              </a:rPr>
              <a:t>набивање</a:t>
            </a:r>
            <a:r>
              <a:rPr lang="ru-RU" sz="2000" dirty="0" smtClean="0">
                <a:solidFill>
                  <a:schemeClr val="bg1"/>
                </a:solidFill>
                <a:latin typeface="Calibri" panose="020F0502020204030204" pitchFamily="34" charset="0"/>
              </a:rPr>
              <a:t>,.Тука спаѓа и  </a:t>
            </a:r>
            <a:r>
              <a:rPr lang="ru-RU" sz="2000" u="sng" dirty="0">
                <a:solidFill>
                  <a:schemeClr val="bg1"/>
                </a:solidFill>
                <a:latin typeface="Calibri" panose="020F0502020204030204" pitchFamily="34" charset="0"/>
              </a:rPr>
              <a:t>запечатување</a:t>
            </a:r>
            <a:r>
              <a:rPr lang="ru-RU" sz="2000" dirty="0">
                <a:solidFill>
                  <a:schemeClr val="bg1"/>
                </a:solidFill>
                <a:latin typeface="Calibri" panose="020F0502020204030204" pitchFamily="34" charset="0"/>
              </a:rPr>
              <a:t> и </a:t>
            </a:r>
            <a:r>
              <a:rPr lang="ru-RU" sz="2000" u="sng" dirty="0" smtClean="0">
                <a:solidFill>
                  <a:schemeClr val="bg1"/>
                </a:solidFill>
                <a:latin typeface="Calibri" panose="020F0502020204030204" pitchFamily="34" charset="0"/>
              </a:rPr>
              <a:t>крустација</a:t>
            </a:r>
            <a:r>
              <a:rPr lang="ru-RU" sz="2000" dirty="0" smtClean="0">
                <a:solidFill>
                  <a:schemeClr val="bg1"/>
                </a:solidFill>
                <a:latin typeface="Calibri" panose="020F0502020204030204" pitchFamily="34" charset="0"/>
              </a:rPr>
              <a:t>, </a:t>
            </a:r>
            <a:r>
              <a:rPr lang="ru-RU" sz="2000" dirty="0">
                <a:solidFill>
                  <a:schemeClr val="bg1"/>
                </a:solidFill>
                <a:latin typeface="Calibri" panose="020F0502020204030204" pitchFamily="34" charset="0"/>
              </a:rPr>
              <a:t>т.е. затнувањето на порите на почвата со фини материјали од почвата, создавајќи тенок, отпорен слој на површината на почвата и попречување на инфилтрација на дождовницата</a:t>
            </a:r>
            <a:r>
              <a:rPr lang="ru-RU" sz="2000" dirty="0" smtClean="0">
                <a:solidFill>
                  <a:schemeClr val="bg1"/>
                </a:solidFill>
                <a:latin typeface="Calibri" panose="020F0502020204030204" pitchFamily="34" charset="0"/>
              </a:rPr>
              <a:t>.. </a:t>
            </a:r>
            <a:r>
              <a:rPr lang="ru-RU" sz="2000" dirty="0">
                <a:solidFill>
                  <a:schemeClr val="bg1"/>
                </a:solidFill>
                <a:latin typeface="Calibri" panose="020F0502020204030204" pitchFamily="34" charset="0"/>
              </a:rPr>
              <a:t>Генерализирано </a:t>
            </a:r>
            <a:r>
              <a:rPr lang="ru-RU" sz="2000" u="sng" dirty="0">
                <a:solidFill>
                  <a:schemeClr val="bg1"/>
                </a:solidFill>
                <a:latin typeface="Calibri" panose="020F0502020204030204" pitchFamily="34" charset="0"/>
              </a:rPr>
              <a:t>запечатување на почвата во урбаните области и инфраструктура </a:t>
            </a:r>
            <a:r>
              <a:rPr lang="ru-RU" sz="2000" dirty="0">
                <a:solidFill>
                  <a:schemeClr val="bg1"/>
                </a:solidFill>
                <a:latin typeface="Calibri" panose="020F0502020204030204" pitchFamily="34" charset="0"/>
              </a:rPr>
              <a:t>создава значителни ефекти на деградација на локацијата, како што се </a:t>
            </a:r>
            <a:r>
              <a:rPr lang="ru-RU" sz="2000" dirty="0" smtClean="0">
                <a:solidFill>
                  <a:schemeClr val="bg1"/>
                </a:solidFill>
                <a:latin typeface="Calibri" panose="020F0502020204030204" pitchFamily="34" charset="0"/>
              </a:rPr>
              <a:t>зглемување  </a:t>
            </a:r>
            <a:r>
              <a:rPr lang="ru-RU" sz="2000" dirty="0">
                <a:solidFill>
                  <a:schemeClr val="bg1"/>
                </a:solidFill>
                <a:latin typeface="Calibri" panose="020F0502020204030204" pitchFamily="34" charset="0"/>
              </a:rPr>
              <a:t>на низводното течение. Честопати </a:t>
            </a:r>
            <a:r>
              <a:rPr lang="ru-RU" sz="2000" u="sng" dirty="0">
                <a:solidFill>
                  <a:schemeClr val="bg1"/>
                </a:solidFill>
                <a:latin typeface="Calibri" panose="020F0502020204030204" pitchFamily="34" charset="0"/>
              </a:rPr>
              <a:t>наводнувањето </a:t>
            </a:r>
            <a:r>
              <a:rPr lang="ru-RU" sz="2000" dirty="0">
                <a:solidFill>
                  <a:schemeClr val="bg1"/>
                </a:solidFill>
                <a:latin typeface="Calibri" panose="020F0502020204030204" pitchFamily="34" charset="0"/>
              </a:rPr>
              <a:t>предизвикано од човекот преку наводнување предизвикува </a:t>
            </a:r>
            <a:r>
              <a:rPr lang="ru-RU" sz="2000" dirty="0" smtClean="0">
                <a:solidFill>
                  <a:schemeClr val="bg1"/>
                </a:solidFill>
                <a:latin typeface="Calibri" panose="020F0502020204030204" pitchFamily="34" charset="0"/>
              </a:rPr>
              <a:t>сатурација. </a:t>
            </a:r>
          </a:p>
          <a:p>
            <a:r>
              <a:rPr lang="ru-RU" sz="2000" b="1" dirty="0" smtClean="0">
                <a:solidFill>
                  <a:schemeClr val="bg1"/>
                </a:solidFill>
                <a:latin typeface="Calibri" panose="020F0502020204030204" pitchFamily="34" charset="0"/>
              </a:rPr>
              <a:t>5</a:t>
            </a:r>
            <a:r>
              <a:rPr lang="ru-RU" sz="2000" b="1" dirty="0">
                <a:solidFill>
                  <a:schemeClr val="bg1"/>
                </a:solidFill>
                <a:latin typeface="Calibri" panose="020F0502020204030204" pitchFamily="34" charset="0"/>
              </a:rPr>
              <a:t>. Деградација на вода</a:t>
            </a:r>
            <a:r>
              <a:rPr lang="ru-RU" sz="2000" dirty="0">
                <a:solidFill>
                  <a:schemeClr val="bg1"/>
                </a:solidFill>
                <a:latin typeface="Calibri" panose="020F0502020204030204" pitchFamily="34" charset="0"/>
              </a:rPr>
              <a:t>, вклучувајќи </a:t>
            </a:r>
            <a:r>
              <a:rPr lang="ru-RU" sz="2000" u="sng" dirty="0" smtClean="0">
                <a:solidFill>
                  <a:schemeClr val="bg1"/>
                </a:solidFill>
                <a:latin typeface="Calibri" panose="020F0502020204030204" pitchFamily="34" charset="0"/>
              </a:rPr>
              <a:t>аридификација </a:t>
            </a:r>
            <a:r>
              <a:rPr lang="ru-RU" sz="2000" dirty="0">
                <a:solidFill>
                  <a:schemeClr val="bg1"/>
                </a:solidFill>
                <a:latin typeface="Calibri" panose="020F0502020204030204" pitchFamily="34" charset="0"/>
              </a:rPr>
              <a:t>(намалена просечна содржина на влага во почвата</a:t>
            </a:r>
            <a:r>
              <a:rPr lang="ru-RU" sz="2000" dirty="0" smtClean="0">
                <a:solidFill>
                  <a:schemeClr val="bg1"/>
                </a:solidFill>
                <a:latin typeface="Calibri" panose="020F0502020204030204" pitchFamily="34" charset="0"/>
              </a:rPr>
              <a:t>). </a:t>
            </a:r>
            <a:r>
              <a:rPr lang="ru-RU" sz="2000" dirty="0">
                <a:solidFill>
                  <a:schemeClr val="bg1"/>
                </a:solidFill>
                <a:latin typeface="Calibri" panose="020F0502020204030204" pitchFamily="34" charset="0"/>
              </a:rPr>
              <a:t>Исто така, опфаќа </a:t>
            </a:r>
            <a:r>
              <a:rPr lang="ru-RU" sz="2000" u="sng" dirty="0">
                <a:solidFill>
                  <a:schemeClr val="bg1"/>
                </a:solidFill>
                <a:latin typeface="Calibri" panose="020F0502020204030204" pitchFamily="34" charset="0"/>
              </a:rPr>
              <a:t>намалување на количеството на површинска вода </a:t>
            </a:r>
            <a:r>
              <a:rPr lang="ru-RU" sz="2000" dirty="0">
                <a:solidFill>
                  <a:schemeClr val="bg1"/>
                </a:solidFill>
                <a:latin typeface="Calibri" panose="020F0502020204030204" pitchFamily="34" charset="0"/>
              </a:rPr>
              <a:t>(ниско поплавување и сушење на реки и езера); </a:t>
            </a:r>
            <a:r>
              <a:rPr lang="ru-RU" sz="2000" u="sng" dirty="0">
                <a:solidFill>
                  <a:schemeClr val="bg1"/>
                </a:solidFill>
                <a:latin typeface="Calibri" panose="020F0502020204030204" pitchFamily="34" charset="0"/>
              </a:rPr>
              <a:t>Намалување на </a:t>
            </a:r>
            <a:r>
              <a:rPr lang="ru-RU" sz="2000" u="sng" dirty="0" smtClean="0">
                <a:solidFill>
                  <a:schemeClr val="bg1"/>
                </a:solidFill>
                <a:latin typeface="Calibri" panose="020F0502020204030204" pitchFamily="34" charset="0"/>
              </a:rPr>
              <a:t>волумен  </a:t>
            </a:r>
            <a:r>
              <a:rPr lang="ru-RU" sz="2000" u="sng" dirty="0">
                <a:solidFill>
                  <a:schemeClr val="bg1"/>
                </a:solidFill>
                <a:latin typeface="Calibri" panose="020F0502020204030204" pitchFamily="34" charset="0"/>
              </a:rPr>
              <a:t>на подземните води</a:t>
            </a:r>
            <a:r>
              <a:rPr lang="ru-RU" sz="2000" dirty="0">
                <a:solidFill>
                  <a:schemeClr val="bg1"/>
                </a:solidFill>
                <a:latin typeface="Calibri" panose="020F0502020204030204" pitchFamily="34" charset="0"/>
              </a:rPr>
              <a:t> (поради прекумерна експлоатација или намалено полнење на подземните води); </a:t>
            </a:r>
            <a:r>
              <a:rPr lang="ru-RU" sz="2000" u="sng" dirty="0" smtClean="0">
                <a:solidFill>
                  <a:schemeClr val="bg1"/>
                </a:solidFill>
                <a:latin typeface="Calibri" panose="020F0502020204030204" pitchFamily="34" charset="0"/>
              </a:rPr>
              <a:t>Зголемен волумен на </a:t>
            </a:r>
            <a:r>
              <a:rPr lang="ru-RU" sz="2000" u="sng" dirty="0">
                <a:solidFill>
                  <a:schemeClr val="bg1"/>
                </a:solidFill>
                <a:latin typeface="Calibri" panose="020F0502020204030204" pitchFamily="34" charset="0"/>
              </a:rPr>
              <a:t>подземните води </a:t>
            </a:r>
            <a:r>
              <a:rPr lang="ru-RU" sz="2000" dirty="0">
                <a:solidFill>
                  <a:schemeClr val="bg1"/>
                </a:solidFill>
                <a:latin typeface="Calibri" panose="020F0502020204030204" pitchFamily="34" charset="0"/>
              </a:rPr>
              <a:t>(поради прекумерно наводнување што резултира со заболување и / или засолување); </a:t>
            </a:r>
            <a:r>
              <a:rPr lang="ru-RU" sz="2000" u="sng" dirty="0">
                <a:solidFill>
                  <a:schemeClr val="bg1"/>
                </a:solidFill>
                <a:latin typeface="Calibri" panose="020F0502020204030204" pitchFamily="34" charset="0"/>
              </a:rPr>
              <a:t>пад на квалитетот на површинските води </a:t>
            </a:r>
            <a:r>
              <a:rPr lang="ru-RU" sz="2000" dirty="0">
                <a:solidFill>
                  <a:schemeClr val="bg1"/>
                </a:solidFill>
                <a:latin typeface="Calibri" panose="020F0502020204030204" pitchFamily="34" charset="0"/>
              </a:rPr>
              <a:t>(како резултат </a:t>
            </a:r>
            <a:r>
              <a:rPr lang="ru-RU" sz="2000" dirty="0" smtClean="0">
                <a:solidFill>
                  <a:schemeClr val="bg1"/>
                </a:solidFill>
                <a:latin typeface="Calibri" panose="020F0502020204030204" pitchFamily="34" charset="0"/>
              </a:rPr>
              <a:t>на директни и индиректни извори на загадување</a:t>
            </a:r>
            <a:r>
              <a:rPr lang="ru-RU" sz="2000" u="sng" dirty="0" smtClean="0">
                <a:solidFill>
                  <a:schemeClr val="bg1"/>
                </a:solidFill>
                <a:latin typeface="Calibri" panose="020F0502020204030204" pitchFamily="34" charset="0"/>
              </a:rPr>
              <a:t>. Уништувањето </a:t>
            </a:r>
            <a:r>
              <a:rPr lang="ru-RU" sz="2000" u="sng" dirty="0">
                <a:solidFill>
                  <a:schemeClr val="bg1"/>
                </a:solidFill>
                <a:latin typeface="Calibri" panose="020F0502020204030204" pitchFamily="34" charset="0"/>
              </a:rPr>
              <a:t>на мочуриштата </a:t>
            </a:r>
            <a:r>
              <a:rPr lang="ru-RU" sz="2000" dirty="0">
                <a:solidFill>
                  <a:schemeClr val="bg1"/>
                </a:solidFill>
                <a:latin typeface="Calibri" panose="020F0502020204030204" pitchFamily="34" charset="0"/>
              </a:rPr>
              <a:t>го ослабува капацитетот да ги ублажи поплавите и загадувањето.</a:t>
            </a:r>
          </a:p>
          <a:p>
            <a:r>
              <a:rPr lang="ru-RU" sz="2000" b="1" dirty="0">
                <a:solidFill>
                  <a:schemeClr val="bg1"/>
                </a:solidFill>
                <a:latin typeface="Calibri" panose="020F0502020204030204" pitchFamily="34" charset="0"/>
              </a:rPr>
              <a:t>6. </a:t>
            </a:r>
            <a:r>
              <a:rPr lang="ru-RU" sz="2000" b="1" dirty="0" smtClean="0">
                <a:solidFill>
                  <a:schemeClr val="bg1"/>
                </a:solidFill>
                <a:latin typeface="Calibri" panose="020F0502020204030204" pitchFamily="34" charset="0"/>
              </a:rPr>
              <a:t>биолошка дерадација </a:t>
            </a:r>
            <a:r>
              <a:rPr lang="ru-RU" sz="2000" dirty="0" smtClean="0">
                <a:solidFill>
                  <a:schemeClr val="bg1"/>
                </a:solidFill>
                <a:latin typeface="Calibri" panose="020F0502020204030204" pitchFamily="34" charset="0"/>
              </a:rPr>
              <a:t> вклучува </a:t>
            </a:r>
            <a:r>
              <a:rPr lang="ru-RU" sz="2000" u="sng" dirty="0">
                <a:solidFill>
                  <a:schemeClr val="bg1"/>
                </a:solidFill>
                <a:latin typeface="Calibri" panose="020F0502020204030204" pitchFamily="34" charset="0"/>
              </a:rPr>
              <a:t>намалување на </a:t>
            </a:r>
            <a:r>
              <a:rPr lang="ru-RU" sz="2000" u="sng" dirty="0" smtClean="0">
                <a:solidFill>
                  <a:schemeClr val="bg1"/>
                </a:solidFill>
                <a:latin typeface="Calibri" panose="020F0502020204030204" pitchFamily="34" charset="0"/>
              </a:rPr>
              <a:t>вегетација </a:t>
            </a:r>
            <a:r>
              <a:rPr lang="ru-RU" sz="2000" dirty="0">
                <a:solidFill>
                  <a:schemeClr val="bg1"/>
                </a:solidFill>
                <a:latin typeface="Calibri" panose="020F0502020204030204" pitchFamily="34" charset="0"/>
              </a:rPr>
              <a:t>што резултира со зголемување на </a:t>
            </a:r>
            <a:r>
              <a:rPr lang="en-US" sz="2000" dirty="0" smtClean="0">
                <a:solidFill>
                  <a:schemeClr val="bg1"/>
                </a:solidFill>
                <a:latin typeface="Calibri" panose="020F0502020204030204" pitchFamily="34" charset="0"/>
              </a:rPr>
              <a:t>“</a:t>
            </a:r>
            <a:r>
              <a:rPr lang="ru-RU" sz="2000" dirty="0" smtClean="0">
                <a:solidFill>
                  <a:schemeClr val="bg1"/>
                </a:solidFill>
                <a:latin typeface="Calibri" panose="020F0502020204030204" pitchFamily="34" charset="0"/>
              </a:rPr>
              <a:t>гола почва</a:t>
            </a:r>
            <a:r>
              <a:rPr lang="en-US" sz="2000" dirty="0" smtClean="0">
                <a:solidFill>
                  <a:schemeClr val="bg1"/>
                </a:solidFill>
                <a:latin typeface="Calibri" panose="020F0502020204030204" pitchFamily="34" charset="0"/>
              </a:rPr>
              <a:t>”</a:t>
            </a:r>
            <a:r>
              <a:rPr lang="ru-RU" sz="2000" u="sng" dirty="0" smtClean="0">
                <a:solidFill>
                  <a:schemeClr val="bg1"/>
                </a:solidFill>
                <a:latin typeface="Calibri" panose="020F0502020204030204" pitchFamily="34" charset="0"/>
              </a:rPr>
              <a:t>, </a:t>
            </a:r>
            <a:r>
              <a:rPr lang="ru-RU" sz="2000" u="sng" dirty="0">
                <a:solidFill>
                  <a:schemeClr val="bg1"/>
                </a:solidFill>
                <a:latin typeface="Calibri" panose="020F0502020204030204" pitchFamily="34" charset="0"/>
              </a:rPr>
              <a:t>губење на </a:t>
            </a:r>
            <a:r>
              <a:rPr lang="ru-RU" sz="2000" u="sng" dirty="0" smtClean="0">
                <a:solidFill>
                  <a:schemeClr val="bg1"/>
                </a:solidFill>
                <a:latin typeface="Calibri" panose="020F0502020204030204" pitchFamily="34" charset="0"/>
              </a:rPr>
              <a:t>живеалиштата</a:t>
            </a:r>
            <a:r>
              <a:rPr lang="en-US" sz="2000" u="sng" dirty="0" smtClean="0">
                <a:solidFill>
                  <a:schemeClr val="bg1"/>
                </a:solidFill>
                <a:latin typeface="Calibri" panose="020F0502020204030204" pitchFamily="34" charset="0"/>
              </a:rPr>
              <a:t>, </a:t>
            </a:r>
            <a:r>
              <a:rPr lang="ru-RU" sz="2000" dirty="0" smtClean="0">
                <a:solidFill>
                  <a:schemeClr val="bg1"/>
                </a:solidFill>
                <a:latin typeface="Calibri" panose="020F0502020204030204" pitchFamily="34" charset="0"/>
              </a:rPr>
              <a:t>квантитатив</a:t>
            </a:r>
            <a:r>
              <a:rPr lang="en-US" sz="2000" dirty="0">
                <a:solidFill>
                  <a:schemeClr val="bg1"/>
                </a:solidFill>
                <a:latin typeface="Calibri" panose="020F0502020204030204" pitchFamily="34" charset="0"/>
              </a:rPr>
              <a:t>e</a:t>
            </a:r>
            <a:r>
              <a:rPr lang="ru-RU" sz="2000" dirty="0" smtClean="0">
                <a:solidFill>
                  <a:schemeClr val="bg1"/>
                </a:solidFill>
                <a:latin typeface="Calibri" panose="020F0502020204030204" pitchFamily="34" charset="0"/>
              </a:rPr>
              <a:t>н </a:t>
            </a:r>
            <a:r>
              <a:rPr lang="ru-RU" sz="2000" dirty="0">
                <a:solidFill>
                  <a:schemeClr val="bg1"/>
                </a:solidFill>
                <a:latin typeface="Calibri" panose="020F0502020204030204" pitchFamily="34" charset="0"/>
              </a:rPr>
              <a:t>пад </a:t>
            </a:r>
            <a:r>
              <a:rPr lang="mk-MK" sz="2000" dirty="0" smtClean="0">
                <a:solidFill>
                  <a:schemeClr val="bg1"/>
                </a:solidFill>
                <a:latin typeface="Calibri" panose="020F0502020204030204" pitchFamily="34" charset="0"/>
              </a:rPr>
              <a:t>на </a:t>
            </a:r>
            <a:r>
              <a:rPr lang="ru-RU" sz="2000" dirty="0" smtClean="0">
                <a:solidFill>
                  <a:schemeClr val="bg1"/>
                </a:solidFill>
                <a:latin typeface="Calibri" panose="020F0502020204030204" pitchFamily="34" charset="0"/>
              </a:rPr>
              <a:t>биомаса и </a:t>
            </a:r>
            <a:r>
              <a:rPr lang="ru-RU" sz="2000" dirty="0">
                <a:solidFill>
                  <a:schemeClr val="bg1"/>
                </a:solidFill>
                <a:latin typeface="Calibri" panose="020F0502020204030204" pitchFamily="34" charset="0"/>
              </a:rPr>
              <a:t>штетните ефекти на ладни и жешки пожари на шумите (косење и изгори), грмушка, пасење и оградата. Таа, исто така ги опфаќа </a:t>
            </a:r>
            <a:r>
              <a:rPr lang="ru-RU" sz="2000" u="sng" dirty="0">
                <a:solidFill>
                  <a:schemeClr val="bg1"/>
                </a:solidFill>
                <a:latin typeface="Calibri" panose="020F0502020204030204" pitchFamily="34" charset="0"/>
              </a:rPr>
              <a:t>губење на природните видови,</a:t>
            </a:r>
            <a:r>
              <a:rPr lang="ru-RU" sz="2000" dirty="0">
                <a:solidFill>
                  <a:schemeClr val="bg1"/>
                </a:solidFill>
                <a:latin typeface="Calibri" panose="020F0502020204030204" pitchFamily="34" charset="0"/>
              </a:rPr>
              <a:t> </a:t>
            </a:r>
            <a:r>
              <a:rPr lang="ru-RU" sz="2000" dirty="0" smtClean="0">
                <a:solidFill>
                  <a:schemeClr val="bg1"/>
                </a:solidFill>
                <a:latin typeface="Calibri" panose="020F0502020204030204" pitchFamily="34" charset="0"/>
              </a:rPr>
              <a:t>и </a:t>
            </a:r>
            <a:r>
              <a:rPr lang="ru-RU" sz="2000" u="sng" dirty="0">
                <a:solidFill>
                  <a:schemeClr val="bg1"/>
                </a:solidFill>
                <a:latin typeface="Calibri" panose="020F0502020204030204" pitchFamily="34" charset="0"/>
              </a:rPr>
              <a:t>ширењето на </a:t>
            </a:r>
            <a:r>
              <a:rPr lang="ru-RU" sz="2000" u="sng" dirty="0" smtClean="0">
                <a:solidFill>
                  <a:schemeClr val="bg1"/>
                </a:solidFill>
                <a:latin typeface="Calibri" panose="020F0502020204030204" pitchFamily="34" charset="0"/>
              </a:rPr>
              <a:t>инвазивни видови</a:t>
            </a:r>
            <a:r>
              <a:rPr lang="ru-RU" sz="2000" dirty="0" smtClean="0">
                <a:solidFill>
                  <a:schemeClr val="bg1"/>
                </a:solidFill>
                <a:latin typeface="Calibri" panose="020F0502020204030204" pitchFamily="34" charset="0"/>
              </a:rPr>
              <a:t>. </a:t>
            </a:r>
            <a:r>
              <a:rPr lang="ru-RU" sz="2000" dirty="0">
                <a:solidFill>
                  <a:schemeClr val="bg1"/>
                </a:solidFill>
                <a:latin typeface="Calibri" panose="020F0502020204030204" pitchFamily="34" charset="0"/>
              </a:rPr>
              <a:t>Последно, но не и најмалку важно, биолошката деградација вклучува губење на почвен живот - составен од макроорганизми (црви и термити, акариди)</a:t>
            </a:r>
            <a:endParaRPr lang="mk-MK" sz="20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31348883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mk-MK"/>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4620185"/>
              </p:ext>
            </p:extLst>
          </p:nvPr>
        </p:nvGraphicFramePr>
        <p:xfrm>
          <a:off x="-1588" y="115910"/>
          <a:ext cx="12192000" cy="7341593"/>
        </p:xfrm>
        <a:graphic>
          <a:graphicData uri="http://schemas.openxmlformats.org/drawingml/2006/table">
            <a:tbl>
              <a:tblPr firstRow="1" firstCol="1" bandRow="1">
                <a:tableStyleId>{5C22544A-7EE6-4342-B048-85BDC9FD1C3A}</a:tableStyleId>
              </a:tblPr>
              <a:tblGrid>
                <a:gridCol w="6531177"/>
                <a:gridCol w="5660823"/>
              </a:tblGrid>
              <a:tr h="553792">
                <a:tc>
                  <a:txBody>
                    <a:bodyPr/>
                    <a:lstStyle/>
                    <a:p>
                      <a:pPr algn="ctr">
                        <a:lnSpc>
                          <a:spcPct val="115000"/>
                        </a:lnSpc>
                        <a:spcAft>
                          <a:spcPts val="0"/>
                        </a:spcAft>
                      </a:pPr>
                      <a:r>
                        <a:rPr lang="mk-MK" sz="2000" b="1" dirty="0" smtClean="0">
                          <a:effectLst/>
                          <a:latin typeface="Calibri" panose="020F0502020204030204" pitchFamily="34" charset="0"/>
                        </a:rPr>
                        <a:t>Директни двигатели на деградација на земјиштето</a:t>
                      </a:r>
                      <a:endParaRPr lang="mk-MK"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7195" marR="47195" marT="0" marB="0">
                    <a:solidFill>
                      <a:schemeClr val="bg1"/>
                    </a:solidFill>
                  </a:tcPr>
                </a:tc>
                <a:tc>
                  <a:txBody>
                    <a:bodyPr/>
                    <a:lstStyle/>
                    <a:p>
                      <a:pPr algn="ctr">
                        <a:lnSpc>
                          <a:spcPct val="115000"/>
                        </a:lnSpc>
                        <a:spcAft>
                          <a:spcPts val="0"/>
                        </a:spcAft>
                      </a:pPr>
                      <a:r>
                        <a:rPr lang="mk-MK" sz="2000" b="1" dirty="0" smtClean="0">
                          <a:effectLst/>
                          <a:latin typeface="Calibri" panose="020F0502020204030204" pitchFamily="34" charset="0"/>
                        </a:rPr>
                        <a:t>Индиректни двигатели на деградација на земјиштето</a:t>
                      </a:r>
                      <a:endParaRPr lang="mk-MK"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7195" marR="47195" marT="0" marB="0">
                    <a:solidFill>
                      <a:schemeClr val="bg1"/>
                    </a:solidFill>
                  </a:tcPr>
                </a:tc>
              </a:tr>
              <a:tr h="6640553">
                <a:tc>
                  <a:txBody>
                    <a:bodyPr/>
                    <a:lstStyle/>
                    <a:p>
                      <a:pPr marL="342900" lvl="0" indent="-342900" algn="just">
                        <a:lnSpc>
                          <a:spcPct val="115000"/>
                        </a:lnSpc>
                        <a:spcAft>
                          <a:spcPts val="0"/>
                        </a:spcAft>
                        <a:buFont typeface="Symbol" panose="05050102010706020507" pitchFamily="18" charset="2"/>
                        <a:buChar char=""/>
                      </a:pPr>
                      <a:r>
                        <a:rPr lang="ru-RU" sz="2000" b="1" dirty="0" smtClean="0">
                          <a:solidFill>
                            <a:schemeClr val="bg1"/>
                          </a:solidFill>
                          <a:effectLst/>
                          <a:latin typeface="Calibri" panose="020F0502020204030204" pitchFamily="34" charset="0"/>
                        </a:rPr>
                        <a:t>Несоодветно управување со почвата</a:t>
                      </a:r>
                    </a:p>
                    <a:p>
                      <a:pPr marL="342900" lvl="0" indent="-342900" algn="just">
                        <a:lnSpc>
                          <a:spcPct val="115000"/>
                        </a:lnSpc>
                        <a:spcAft>
                          <a:spcPts val="0"/>
                        </a:spcAft>
                        <a:buFont typeface="Symbol" panose="05050102010706020507" pitchFamily="18" charset="2"/>
                        <a:buChar char=""/>
                      </a:pPr>
                      <a:r>
                        <a:rPr lang="ru-RU" sz="2000" b="1" dirty="0" smtClean="0">
                          <a:solidFill>
                            <a:schemeClr val="bg1"/>
                          </a:solidFill>
                          <a:effectLst/>
                          <a:latin typeface="Calibri" panose="020F0502020204030204" pitchFamily="34" charset="0"/>
                        </a:rPr>
                        <a:t>Несоодветно управување со земјоделски култури, треви, грмушки  и шуми</a:t>
                      </a:r>
                    </a:p>
                    <a:p>
                      <a:pPr marL="342900" lvl="0" indent="-342900" algn="just">
                        <a:lnSpc>
                          <a:spcPct val="115000"/>
                        </a:lnSpc>
                        <a:spcAft>
                          <a:spcPts val="0"/>
                        </a:spcAft>
                        <a:buFont typeface="Symbol" panose="05050102010706020507" pitchFamily="18" charset="2"/>
                        <a:buChar char=""/>
                      </a:pPr>
                      <a:r>
                        <a:rPr lang="ru-RU" sz="2000" b="1" dirty="0" smtClean="0">
                          <a:solidFill>
                            <a:schemeClr val="bg1"/>
                          </a:solidFill>
                          <a:effectLst/>
                          <a:latin typeface="Calibri" panose="020F0502020204030204" pitchFamily="34" charset="0"/>
                        </a:rPr>
                        <a:t>Обесшумување и отстранување на природна вегетација</a:t>
                      </a:r>
                    </a:p>
                    <a:p>
                      <a:pPr marL="342900" lvl="0" indent="-342900" algn="l">
                        <a:lnSpc>
                          <a:spcPct val="115000"/>
                        </a:lnSpc>
                        <a:spcAft>
                          <a:spcPts val="0"/>
                        </a:spcAft>
                        <a:buFont typeface="Symbol" panose="05050102010706020507" pitchFamily="18" charset="2"/>
                        <a:buChar char=""/>
                      </a:pPr>
                      <a:r>
                        <a:rPr lang="ru-RU" sz="2000" b="1" dirty="0" smtClean="0">
                          <a:solidFill>
                            <a:schemeClr val="bg1"/>
                          </a:solidFill>
                          <a:effectLst/>
                          <a:latin typeface="Calibri" panose="020F0502020204030204" pitchFamily="34" charset="0"/>
                        </a:rPr>
                        <a:t>Преголема експлоатација на вегетацијата за домашна употреба</a:t>
                      </a:r>
                    </a:p>
                    <a:p>
                      <a:pPr marL="342900" lvl="0" indent="-342900" algn="just">
                        <a:lnSpc>
                          <a:spcPct val="115000"/>
                        </a:lnSpc>
                        <a:spcAft>
                          <a:spcPts val="0"/>
                        </a:spcAft>
                        <a:buFont typeface="Symbol" panose="05050102010706020507" pitchFamily="18" charset="2"/>
                        <a:buChar char=""/>
                      </a:pPr>
                      <a:r>
                        <a:rPr lang="ru-RU" sz="2000" b="1" dirty="0" smtClean="0">
                          <a:solidFill>
                            <a:schemeClr val="bg1"/>
                          </a:solidFill>
                          <a:effectLst/>
                          <a:latin typeface="Calibri" panose="020F0502020204030204" pitchFamily="34" charset="0"/>
                        </a:rPr>
                        <a:t>Претерано напасување </a:t>
                      </a:r>
                    </a:p>
                    <a:p>
                      <a:pPr marL="342900" lvl="0" indent="-342900" algn="just">
                        <a:lnSpc>
                          <a:spcPct val="115000"/>
                        </a:lnSpc>
                        <a:spcAft>
                          <a:spcPts val="0"/>
                        </a:spcAft>
                        <a:buFont typeface="Symbol" panose="05050102010706020507" pitchFamily="18" charset="2"/>
                        <a:buChar char=""/>
                      </a:pPr>
                      <a:r>
                        <a:rPr lang="ru-RU" sz="2000" b="1" dirty="0" smtClean="0">
                          <a:solidFill>
                            <a:schemeClr val="bg1"/>
                          </a:solidFill>
                          <a:effectLst/>
                          <a:latin typeface="Calibri" panose="020F0502020204030204" pitchFamily="34" charset="0"/>
                        </a:rPr>
                        <a:t>Индустриски активности, отпад и рударство</a:t>
                      </a:r>
                    </a:p>
                    <a:p>
                      <a:pPr marL="342900" lvl="0" indent="-342900" algn="just">
                        <a:lnSpc>
                          <a:spcPct val="115000"/>
                        </a:lnSpc>
                        <a:spcAft>
                          <a:spcPts val="0"/>
                        </a:spcAft>
                        <a:buFont typeface="Symbol" panose="05050102010706020507" pitchFamily="18" charset="2"/>
                        <a:buChar char=""/>
                      </a:pPr>
                      <a:r>
                        <a:rPr lang="ru-RU" sz="2000" b="1" dirty="0" smtClean="0">
                          <a:solidFill>
                            <a:schemeClr val="bg1"/>
                          </a:solidFill>
                          <a:effectLst/>
                          <a:latin typeface="Calibri" panose="020F0502020204030204" pitchFamily="34" charset="0"/>
                        </a:rPr>
                        <a:t>Урбанизација и развој на инфраструктурата</a:t>
                      </a:r>
                    </a:p>
                    <a:p>
                      <a:pPr marL="342900" lvl="0" indent="-342900" algn="just">
                        <a:lnSpc>
                          <a:spcPct val="115000"/>
                        </a:lnSpc>
                        <a:spcAft>
                          <a:spcPts val="0"/>
                        </a:spcAft>
                        <a:buFont typeface="Symbol" panose="05050102010706020507" pitchFamily="18" charset="2"/>
                        <a:buChar char=""/>
                      </a:pPr>
                      <a:r>
                        <a:rPr lang="ru-RU" sz="2000" b="1" dirty="0" smtClean="0">
                          <a:solidFill>
                            <a:schemeClr val="bg1"/>
                          </a:solidFill>
                          <a:effectLst/>
                          <a:latin typeface="Calibri" panose="020F0502020204030204" pitchFamily="34" charset="0"/>
                        </a:rPr>
                        <a:t>Поплавување</a:t>
                      </a:r>
                    </a:p>
                    <a:p>
                      <a:pPr marL="342900" lvl="0" indent="-342900" algn="just">
                        <a:lnSpc>
                          <a:spcPct val="115000"/>
                        </a:lnSpc>
                        <a:spcAft>
                          <a:spcPts val="0"/>
                        </a:spcAft>
                        <a:buFont typeface="Symbol" panose="05050102010706020507" pitchFamily="18" charset="2"/>
                        <a:buChar char=""/>
                      </a:pPr>
                      <a:r>
                        <a:rPr lang="ru-RU" sz="2000" b="1" dirty="0" smtClean="0">
                          <a:solidFill>
                            <a:schemeClr val="bg1"/>
                          </a:solidFill>
                          <a:effectLst/>
                          <a:latin typeface="Calibri" panose="020F0502020204030204" pitchFamily="34" charset="0"/>
                        </a:rPr>
                        <a:t>Ослободување на загадувачите во воздухот</a:t>
                      </a:r>
                    </a:p>
                    <a:p>
                      <a:pPr marL="342900" lvl="0" indent="-342900" algn="just">
                        <a:lnSpc>
                          <a:spcPct val="115000"/>
                        </a:lnSpc>
                        <a:spcAft>
                          <a:spcPts val="0"/>
                        </a:spcAft>
                        <a:buFont typeface="Symbol" panose="05050102010706020507" pitchFamily="18" charset="2"/>
                        <a:buChar char=""/>
                      </a:pPr>
                      <a:r>
                        <a:rPr lang="ru-RU" sz="2000" b="1" dirty="0" smtClean="0">
                          <a:solidFill>
                            <a:schemeClr val="bg1"/>
                          </a:solidFill>
                          <a:effectLst/>
                          <a:latin typeface="Calibri" panose="020F0502020204030204" pitchFamily="34" charset="0"/>
                        </a:rPr>
                        <a:t>Нарушување на циклусот на водата</a:t>
                      </a:r>
                    </a:p>
                    <a:p>
                      <a:pPr marL="342900" lvl="0" indent="-342900" algn="just">
                        <a:lnSpc>
                          <a:spcPct val="115000"/>
                        </a:lnSpc>
                        <a:spcAft>
                          <a:spcPts val="0"/>
                        </a:spcAft>
                        <a:buFont typeface="Symbol" panose="05050102010706020507" pitchFamily="18" charset="2"/>
                        <a:buChar char=""/>
                      </a:pPr>
                      <a:r>
                        <a:rPr lang="ru-RU" sz="2000" b="1" dirty="0" smtClean="0">
                          <a:solidFill>
                            <a:schemeClr val="bg1"/>
                          </a:solidFill>
                          <a:effectLst/>
                          <a:latin typeface="Calibri" panose="020F0502020204030204" pitchFamily="34" charset="0"/>
                        </a:rPr>
                        <a:t>Преголема апстракција на вода</a:t>
                      </a:r>
                    </a:p>
                    <a:p>
                      <a:pPr marL="342900" lvl="0" indent="-342900" algn="just">
                        <a:lnSpc>
                          <a:spcPct val="115000"/>
                        </a:lnSpc>
                        <a:spcAft>
                          <a:spcPts val="0"/>
                        </a:spcAft>
                        <a:buFont typeface="Symbol" panose="05050102010706020507" pitchFamily="18" charset="2"/>
                        <a:buChar char=""/>
                      </a:pPr>
                      <a:r>
                        <a:rPr lang="ru-RU" sz="2000" b="1" dirty="0" smtClean="0">
                          <a:solidFill>
                            <a:schemeClr val="bg1"/>
                          </a:solidFill>
                          <a:effectLst/>
                          <a:latin typeface="Calibri" panose="020F0502020204030204" pitchFamily="34" charset="0"/>
                        </a:rPr>
                        <a:t>Други природни причини</a:t>
                      </a:r>
                      <a:endParaRPr lang="mk-MK"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195" marR="47195" marT="0" marB="0">
                    <a:solidFill>
                      <a:schemeClr val="accent4">
                        <a:lumMod val="40000"/>
                        <a:lumOff val="60000"/>
                      </a:schemeClr>
                    </a:solidFill>
                  </a:tcPr>
                </a:tc>
                <a:tc>
                  <a:txBody>
                    <a:bodyPr/>
                    <a:lstStyle/>
                    <a:p>
                      <a:pPr marL="342900" lvl="0" indent="-342900" algn="just">
                        <a:lnSpc>
                          <a:spcPct val="115000"/>
                        </a:lnSpc>
                        <a:spcAft>
                          <a:spcPts val="0"/>
                        </a:spcAft>
                        <a:buFont typeface="Symbol" panose="05050102010706020507" pitchFamily="18" charset="2"/>
                        <a:buChar char=""/>
                      </a:pPr>
                      <a:r>
                        <a:rPr lang="ru-RU" sz="2000" b="1" dirty="0" smtClean="0">
                          <a:effectLst/>
                          <a:latin typeface="Calibri" panose="020F0502020204030204" pitchFamily="34" charset="0"/>
                        </a:rPr>
                        <a:t>Притисок од  населението</a:t>
                      </a:r>
                    </a:p>
                    <a:p>
                      <a:pPr marL="342900" lvl="0" indent="-342900" algn="just">
                        <a:lnSpc>
                          <a:spcPct val="115000"/>
                        </a:lnSpc>
                        <a:spcAft>
                          <a:spcPts val="0"/>
                        </a:spcAft>
                        <a:buFont typeface="Symbol" panose="05050102010706020507" pitchFamily="18" charset="2"/>
                        <a:buChar char=""/>
                      </a:pPr>
                      <a:r>
                        <a:rPr lang="mk-MK" sz="2000" b="1" dirty="0" smtClean="0">
                          <a:effectLst/>
                          <a:latin typeface="Calibri" panose="020F0502020204030204" pitchFamily="34" charset="0"/>
                        </a:rPr>
                        <a:t>Имотно</a:t>
                      </a:r>
                      <a:r>
                        <a:rPr lang="mk-MK" sz="2000" b="1" baseline="0" dirty="0" smtClean="0">
                          <a:effectLst/>
                          <a:latin typeface="Calibri" panose="020F0502020204030204" pitchFamily="34" charset="0"/>
                        </a:rPr>
                        <a:t> правни односи </a:t>
                      </a:r>
                      <a:endParaRPr lang="ru-RU" sz="2000" b="1" dirty="0" smtClean="0">
                        <a:effectLst/>
                        <a:latin typeface="Calibri" panose="020F0502020204030204" pitchFamily="34" charset="0"/>
                      </a:endParaRPr>
                    </a:p>
                    <a:p>
                      <a:pPr marL="342900" lvl="0" indent="-342900" algn="just">
                        <a:lnSpc>
                          <a:spcPct val="115000"/>
                        </a:lnSpc>
                        <a:spcAft>
                          <a:spcPts val="0"/>
                        </a:spcAft>
                        <a:buFont typeface="Symbol" panose="05050102010706020507" pitchFamily="18" charset="2"/>
                        <a:buChar char=""/>
                      </a:pPr>
                      <a:r>
                        <a:rPr lang="ru-RU" sz="2000" b="1" dirty="0" smtClean="0">
                          <a:effectLst/>
                          <a:latin typeface="Calibri" panose="020F0502020204030204" pitchFamily="34" charset="0"/>
                        </a:rPr>
                        <a:t>Сиромаштија</a:t>
                      </a:r>
                    </a:p>
                    <a:p>
                      <a:pPr marL="342900" lvl="0" indent="-342900" algn="just">
                        <a:lnSpc>
                          <a:spcPct val="115000"/>
                        </a:lnSpc>
                        <a:spcAft>
                          <a:spcPts val="0"/>
                        </a:spcAft>
                        <a:buFont typeface="Symbol" panose="05050102010706020507" pitchFamily="18" charset="2"/>
                        <a:buChar char=""/>
                      </a:pPr>
                      <a:r>
                        <a:rPr lang="ru-RU" sz="2000" b="1" dirty="0" smtClean="0">
                          <a:effectLst/>
                          <a:latin typeface="Calibri" panose="020F0502020204030204" pitchFamily="34" charset="0"/>
                        </a:rPr>
                        <a:t>Достапност на трудот</a:t>
                      </a:r>
                    </a:p>
                    <a:p>
                      <a:pPr marL="342900" lvl="0" indent="-342900" algn="just">
                        <a:lnSpc>
                          <a:spcPct val="115000"/>
                        </a:lnSpc>
                        <a:spcAft>
                          <a:spcPts val="0"/>
                        </a:spcAft>
                        <a:buFont typeface="Symbol" panose="05050102010706020507" pitchFamily="18" charset="2"/>
                        <a:buChar char=""/>
                      </a:pPr>
                      <a:r>
                        <a:rPr lang="ru-RU" sz="2000" b="1" dirty="0" smtClean="0">
                          <a:effectLst/>
                          <a:latin typeface="Calibri" panose="020F0502020204030204" pitchFamily="34" charset="0"/>
                        </a:rPr>
                        <a:t>Влезови (вклучувајќи пристап до кредити / финансирање) и инфраструктура</a:t>
                      </a:r>
                    </a:p>
                    <a:p>
                      <a:pPr marL="342900" lvl="0" indent="-342900" algn="just">
                        <a:lnSpc>
                          <a:spcPct val="115000"/>
                        </a:lnSpc>
                        <a:spcAft>
                          <a:spcPts val="0"/>
                        </a:spcAft>
                        <a:buFont typeface="Symbol" panose="05050102010706020507" pitchFamily="18" charset="2"/>
                        <a:buChar char=""/>
                      </a:pPr>
                      <a:r>
                        <a:rPr lang="ru-RU" sz="2000" b="1" dirty="0" smtClean="0">
                          <a:effectLst/>
                          <a:latin typeface="Calibri" panose="020F0502020204030204" pitchFamily="34" charset="0"/>
                        </a:rPr>
                        <a:t>Образование, пристап до услуги за знаење и поддршка</a:t>
                      </a:r>
                    </a:p>
                    <a:p>
                      <a:pPr marL="342900" lvl="0" indent="-342900" algn="just">
                        <a:lnSpc>
                          <a:spcPct val="115000"/>
                        </a:lnSpc>
                        <a:spcAft>
                          <a:spcPts val="0"/>
                        </a:spcAft>
                        <a:buFont typeface="Symbol" panose="05050102010706020507" pitchFamily="18" charset="2"/>
                        <a:buChar char=""/>
                      </a:pPr>
                      <a:r>
                        <a:rPr lang="ru-RU" sz="2000" b="1" dirty="0" smtClean="0">
                          <a:effectLst/>
                          <a:latin typeface="Calibri" panose="020F0502020204030204" pitchFamily="34" charset="0"/>
                        </a:rPr>
                        <a:t>Војна и конфликт</a:t>
                      </a:r>
                    </a:p>
                    <a:p>
                      <a:pPr marL="342900" lvl="0" indent="-342900" algn="just">
                        <a:lnSpc>
                          <a:spcPct val="115000"/>
                        </a:lnSpc>
                        <a:spcAft>
                          <a:spcPts val="0"/>
                        </a:spcAft>
                        <a:buFont typeface="Symbol" panose="05050102010706020507" pitchFamily="18" charset="2"/>
                        <a:buChar char=""/>
                      </a:pPr>
                      <a:r>
                        <a:rPr lang="ru-RU" sz="2000" b="1" dirty="0" smtClean="0">
                          <a:effectLst/>
                          <a:latin typeface="Calibri" panose="020F0502020204030204" pitchFamily="34" charset="0"/>
                        </a:rPr>
                        <a:t>Управување, институционални поставувања и политики (вклучувајќи даноци, субвенции, стимулации)</a:t>
                      </a:r>
                      <a:endParaRPr lang="mk-MK"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7195" marR="47195" marT="0" marB="0">
                    <a:solidFill>
                      <a:schemeClr val="accent2">
                        <a:lumMod val="20000"/>
                        <a:lumOff val="80000"/>
                      </a:schemeClr>
                    </a:solidFill>
                  </a:tcPr>
                </a:tc>
              </a:tr>
            </a:tbl>
          </a:graphicData>
        </a:graphic>
      </p:graphicFrame>
    </p:spTree>
    <p:extLst>
      <p:ext uri="{BB962C8B-B14F-4D97-AF65-F5344CB8AC3E}">
        <p14:creationId xmlns:p14="http://schemas.microsoft.com/office/powerpoint/2010/main" val="38405671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8D1E14"/>
      </a:dk2>
      <a:lt2>
        <a:srgbClr val="FF744E"/>
      </a:lt2>
      <a:accent1>
        <a:srgbClr val="E9B758"/>
      </a:accent1>
      <a:accent2>
        <a:srgbClr val="FE8943"/>
      </a:accent2>
      <a:accent3>
        <a:srgbClr val="AEA27C"/>
      </a:accent3>
      <a:accent4>
        <a:srgbClr val="90B46E"/>
      </a:accent4>
      <a:accent5>
        <a:srgbClr val="71AEC1"/>
      </a:accent5>
      <a:accent6>
        <a:srgbClr val="C98DE7"/>
      </a:accent6>
      <a:hlink>
        <a:srgbClr val="FF7A22"/>
      </a:hlink>
      <a:folHlink>
        <a:srgbClr val="FDCD86"/>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88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2000"/>
                <a:satMod val="150000"/>
                <a:lumMod val="15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14971C58-AB76-4A2A-B231-5F8CA03CF49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TM04033919[[fn=Circuit]]</Template>
  <TotalTime>6272</TotalTime>
  <Words>2796</Words>
  <Application>Microsoft Office PowerPoint</Application>
  <PresentationFormat>Widescreen</PresentationFormat>
  <Paragraphs>290</Paragraphs>
  <Slides>38</Slides>
  <Notes>2</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38</vt:i4>
      </vt:variant>
    </vt:vector>
  </HeadingPairs>
  <TitlesOfParts>
    <vt:vector size="52" baseType="lpstr">
      <vt:lpstr>Arial</vt:lpstr>
      <vt:lpstr>Arial Black</vt:lpstr>
      <vt:lpstr>Arial Narrow</vt:lpstr>
      <vt:lpstr>Calibri</vt:lpstr>
      <vt:lpstr>Corbel</vt:lpstr>
      <vt:lpstr>Franklin Gothic Book</vt:lpstr>
      <vt:lpstr>HelveticaNeue-Light</vt:lpstr>
      <vt:lpstr>MAC C Times</vt:lpstr>
      <vt:lpstr>Macedonian Tms</vt:lpstr>
      <vt:lpstr>Symbol</vt:lpstr>
      <vt:lpstr>Times New Roman</vt:lpstr>
      <vt:lpstr>Trebuchet MS</vt:lpstr>
      <vt:lpstr>Tw Cen MT</vt:lpstr>
      <vt:lpstr>Circuit</vt:lpstr>
      <vt:lpstr>  </vt:lpstr>
      <vt:lpstr>PowerPoint Presentation</vt:lpstr>
      <vt:lpstr>PowerPoint Presentation</vt:lpstr>
      <vt:lpstr>PowerPoint Presentation</vt:lpstr>
      <vt:lpstr>5 (пет) категории на користење на земјиштето предмет на процеси на деградација</vt:lpstr>
      <vt:lpstr>PowerPoint Presentation</vt:lpstr>
      <vt:lpstr>PowerPoint Presentation</vt:lpstr>
      <vt:lpstr>PowerPoint Presentation</vt:lpstr>
      <vt:lpstr>PowerPoint Presentation</vt:lpstr>
      <vt:lpstr>Како да СЕ ДЕФИНИРААТ ДВИГАТелите на дз</vt:lpstr>
      <vt:lpstr>PowerPoint Presentation</vt:lpstr>
      <vt:lpstr>Како да се процени правната и институционалната рамка во смисла на постигнување неутралност на деградацијата на земјиштето</vt:lpstr>
      <vt:lpstr>PowerPoint Presentation</vt:lpstr>
      <vt:lpstr>PowerPoint Presentation</vt:lpstr>
      <vt:lpstr>Обработливо земјоделско земјиште</vt:lpstr>
      <vt:lpstr>PowerPoint Presentation</vt:lpstr>
      <vt:lpstr>PowerPoint Presentation</vt:lpstr>
      <vt:lpstr>ИЗБОР НА  “HOT-SPOTS”</vt:lpstr>
      <vt:lpstr>ERMENIJA</vt:lpstr>
      <vt:lpstr>BELORUSIJA</vt:lpstr>
      <vt:lpstr>ITALIJA</vt:lpstr>
      <vt:lpstr>CHILE</vt:lpstr>
      <vt:lpstr>КАКО ЗА МАКЕДОНИЈА</vt:lpstr>
      <vt:lpstr>КАНЦЕЛАРИСКИ АНАЛИЗИ </vt:lpstr>
      <vt:lpstr>PowerPoint Presentation</vt:lpstr>
      <vt:lpstr>PowerPoint Presentation</vt:lpstr>
      <vt:lpstr>PowerPoint Presentation</vt:lpstr>
      <vt:lpstr>PowerPoint Presentation</vt:lpstr>
      <vt:lpstr>PowerPoint Presentation</vt:lpstr>
      <vt:lpstr>Критериуми за приоретизација на hot-spots – земјоделСки површини</vt:lpstr>
      <vt:lpstr>Изработка на карти на ризик и  погодност на почвата</vt:lpstr>
      <vt:lpstr>PowerPoint Presentation</vt:lpstr>
      <vt:lpstr>Модел за креирање на карта за погодност на земјиштето </vt:lpstr>
      <vt:lpstr>Погодност на почвата – за земјоделско производство</vt:lpstr>
      <vt:lpstr>PowerPoint Presentation</vt:lpstr>
      <vt:lpstr>Полог</vt:lpstr>
      <vt:lpstr>РЕЗИМЕ – како да се изберат  “hot-spots”</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Ivan Blinkov</dc:creator>
  <cp:lastModifiedBy>Vesna Indova</cp:lastModifiedBy>
  <cp:revision>294</cp:revision>
  <dcterms:created xsi:type="dcterms:W3CDTF">2016-08-14T20:57:43Z</dcterms:created>
  <dcterms:modified xsi:type="dcterms:W3CDTF">2017-07-27T10:44:12Z</dcterms:modified>
</cp:coreProperties>
</file>